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5A77B-BDA6-4F72-ADF1-4F0EF93C31E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8FC884-9BEA-4903-B37B-A7A8CFA0C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RfdDE6scWA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Y7nuxE8-j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how environmental change can impact ecosystem stability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TEKS B.12F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IN: What sorts of events might threaten biodiversity?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Pollution</a:t>
            </a:r>
          </a:p>
          <a:p>
            <a:r>
              <a:rPr lang="en-US" dirty="0" smtClean="0"/>
              <a:t>Deforestation</a:t>
            </a:r>
          </a:p>
          <a:p>
            <a:r>
              <a:rPr lang="en-US" dirty="0" smtClean="0"/>
              <a:t>Climate Change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Introduced Species</a:t>
            </a:r>
          </a:p>
          <a:p>
            <a:r>
              <a:rPr lang="en-US" dirty="0" smtClean="0"/>
              <a:t>Disease</a:t>
            </a:r>
          </a:p>
          <a:p>
            <a:r>
              <a:rPr lang="en-US" dirty="0" smtClean="0"/>
              <a:t>Poaching</a:t>
            </a:r>
          </a:p>
          <a:p>
            <a:r>
              <a:rPr lang="en-US" dirty="0" smtClean="0"/>
              <a:t>The list goes on and 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7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953000"/>
            <a:ext cx="6512511" cy="1143000"/>
          </a:xfrm>
        </p:spPr>
        <p:txBody>
          <a:bodyPr/>
          <a:lstStyle/>
          <a:p>
            <a:r>
              <a:rPr lang="en-US" dirty="0"/>
              <a:t>What is ecosystem stability?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"/>
            <a:ext cx="6400800" cy="34747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</a:rPr>
              <a:t>E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cosystem stability</a:t>
            </a:r>
            <a:r>
              <a:rPr lang="en-US" altLang="en-US" sz="2400" dirty="0" smtClean="0"/>
              <a:t>: the </a:t>
            </a:r>
            <a:r>
              <a:rPr lang="en-US" altLang="en-US" sz="2400" dirty="0"/>
              <a:t>ability of an ecosystem to maintain its structure and function </a:t>
            </a:r>
            <a:r>
              <a:rPr lang="en-US" altLang="en-US" sz="2400" dirty="0" smtClean="0"/>
              <a:t>despite </a:t>
            </a:r>
            <a:r>
              <a:rPr lang="en-US" altLang="en-US" sz="2400" dirty="0"/>
              <a:t>disturbances. </a:t>
            </a:r>
            <a:endParaRPr lang="en-US" altLang="en-US" sz="2400" dirty="0" smtClean="0"/>
          </a:p>
          <a:p>
            <a:pPr>
              <a:lnSpc>
                <a:spcPct val="90000"/>
              </a:lnSpc>
              <a:spcAft>
                <a:spcPts val="800"/>
              </a:spcAft>
              <a:buFontTx/>
              <a:buChar char="•"/>
            </a:pPr>
            <a:endParaRPr lang="en-US" altLang="en-US" sz="2400" dirty="0"/>
          </a:p>
          <a:p>
            <a:pPr>
              <a:lnSpc>
                <a:spcPct val="9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</a:rPr>
              <a:t>Ecosystem structure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includes physical and geological structures of the landscape, </a:t>
            </a:r>
            <a:r>
              <a:rPr lang="en-US" altLang="en-US" sz="2400" dirty="0" smtClean="0"/>
              <a:t>biodiversity, population sizes and interactions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Tx/>
              <a:buChar char="•"/>
            </a:pPr>
            <a:endParaRPr lang="en-US" altLang="en-US" sz="2400" dirty="0"/>
          </a:p>
          <a:p>
            <a:pPr>
              <a:lnSpc>
                <a:spcPct val="9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</a:rPr>
              <a:t>Ecosystem function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refers to processes such as water and nutrient cycling and biomass </a:t>
            </a:r>
            <a:r>
              <a:rPr lang="en-US" altLang="en-US" sz="2400" dirty="0" smtClean="0"/>
              <a:t>productivity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69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Resistance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ecosystem’s ability to </a:t>
            </a:r>
            <a:r>
              <a:rPr lang="en-US" sz="2400" i="1" dirty="0" smtClean="0"/>
              <a:t>keep</a:t>
            </a:r>
            <a:r>
              <a:rPr lang="en-US" sz="2400" dirty="0" smtClean="0"/>
              <a:t> its structure &amp; continue normal functions, even after a change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Resilience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ecosystem’s ability to </a:t>
            </a:r>
            <a:r>
              <a:rPr lang="en-US" sz="2400" i="1" dirty="0" smtClean="0"/>
              <a:t>regain</a:t>
            </a:r>
            <a:r>
              <a:rPr lang="en-US" sz="2400" dirty="0" smtClean="0"/>
              <a:t> normal structure and function after a change</a:t>
            </a: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Ecosystem Stability Components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41798" y="3276600"/>
            <a:ext cx="646042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Higher biodiversity=</a:t>
            </a:r>
          </a:p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higher resistance and resilience!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7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2514600" cy="3352800"/>
          </a:xfrm>
        </p:spPr>
        <p:txBody>
          <a:bodyPr/>
          <a:lstStyle/>
          <a:p>
            <a:r>
              <a:rPr lang="en-US" altLang="en-US" sz="2400" dirty="0"/>
              <a:t>Species respond to environmental change in ways that enable them to </a:t>
            </a:r>
            <a:r>
              <a:rPr lang="en-US" altLang="en-US" sz="2400" dirty="0">
                <a:solidFill>
                  <a:srgbClr val="FF0000"/>
                </a:solidFill>
              </a:rPr>
              <a:t>maintain homeostasis.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5486400"/>
            <a:ext cx="6512511" cy="1143000"/>
          </a:xfrm>
        </p:spPr>
        <p:txBody>
          <a:bodyPr/>
          <a:lstStyle/>
          <a:p>
            <a:r>
              <a:rPr lang="en-US" sz="4400" dirty="0" smtClean="0"/>
              <a:t>Environmental change at different levels</a:t>
            </a:r>
            <a:endParaRPr lang="en-US" sz="44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2362200" cy="639763"/>
          </a:xfrm>
        </p:spPr>
        <p:txBody>
          <a:bodyPr/>
          <a:lstStyle/>
          <a:p>
            <a:r>
              <a:rPr lang="en-US" sz="2800" dirty="0" smtClean="0"/>
              <a:t>Organisms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3505200" y="685800"/>
            <a:ext cx="2362200" cy="639763"/>
          </a:xfrm>
        </p:spPr>
        <p:txBody>
          <a:bodyPr/>
          <a:lstStyle/>
          <a:p>
            <a:r>
              <a:rPr lang="en-US" sz="2800" dirty="0" smtClean="0"/>
              <a:t>Populations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6477000" y="685800"/>
            <a:ext cx="2362200" cy="639763"/>
          </a:xfrm>
        </p:spPr>
        <p:txBody>
          <a:bodyPr/>
          <a:lstStyle/>
          <a:p>
            <a:r>
              <a:rPr lang="en-US" sz="2800" dirty="0" smtClean="0"/>
              <a:t>Communities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3622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Populations respond in ways that reflect the </a:t>
            </a:r>
            <a:r>
              <a:rPr lang="en-US" altLang="en-US" sz="2400" dirty="0">
                <a:solidFill>
                  <a:srgbClr val="FF0000"/>
                </a:solidFill>
              </a:rPr>
              <a:t>success or failure</a:t>
            </a:r>
            <a:r>
              <a:rPr lang="en-US" altLang="en-US" sz="2400" dirty="0"/>
              <a:t> of members of the population to </a:t>
            </a:r>
            <a:r>
              <a:rPr lang="en-US" altLang="en-US" sz="2400" dirty="0">
                <a:solidFill>
                  <a:srgbClr val="FF0000"/>
                </a:solidFill>
              </a:rPr>
              <a:t>survive and </a:t>
            </a:r>
            <a:r>
              <a:rPr lang="en-US" altLang="en-US" sz="2400" dirty="0" smtClean="0">
                <a:solidFill>
                  <a:srgbClr val="FF0000"/>
                </a:solidFill>
              </a:rPr>
              <a:t>reproduce. </a:t>
            </a:r>
            <a:endParaRPr lang="en-US" alt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half" idx="2"/>
          </p:nvPr>
        </p:nvSpPr>
        <p:spPr>
          <a:xfrm>
            <a:off x="6477000" y="1600200"/>
            <a:ext cx="23622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Communities respond to environmental change in ways that </a:t>
            </a:r>
            <a:r>
              <a:rPr lang="en-US" altLang="en-US" sz="2400" dirty="0">
                <a:solidFill>
                  <a:srgbClr val="FF0000"/>
                </a:solidFill>
              </a:rPr>
              <a:t>reflect the responses of the species and populations </a:t>
            </a:r>
            <a:r>
              <a:rPr lang="en-US" altLang="en-US" sz="2400" dirty="0"/>
              <a:t>in the community.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Keystone Species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Indicator Species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youtu.be/xRfdDE6scWA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sz="2400" dirty="0"/>
              <a:t>Nonnative species that outcompete native species for resources due to lack of predators/competitors</a:t>
            </a:r>
            <a:r>
              <a:rPr lang="en-US" altLang="en-US" sz="2000" dirty="0" smtClean="0"/>
              <a:t>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youtu.be/eY7nuxE8-jM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5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Describe how changes in the environment affect the stability </a:t>
            </a:r>
            <a:r>
              <a:rPr lang="en-US" smtClean="0"/>
              <a:t>of ecosystems.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</TotalTime>
  <Words>232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TEKS B.12F</vt:lpstr>
      <vt:lpstr>IN: What sorts of events might threaten biodiversity?</vt:lpstr>
      <vt:lpstr>What is ecosystem stability?</vt:lpstr>
      <vt:lpstr>Ecosystem Stability Components</vt:lpstr>
      <vt:lpstr>Environmental change at different levels</vt:lpstr>
      <vt:lpstr>https://youtu.be/xRfdDE6scWA  </vt:lpstr>
      <vt:lpstr>Invasive Species</vt:lpstr>
      <vt:lpstr>Out: 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 B.12F</dc:title>
  <dc:creator>e131488</dc:creator>
  <cp:lastModifiedBy>e131488</cp:lastModifiedBy>
  <cp:revision>23</cp:revision>
  <dcterms:created xsi:type="dcterms:W3CDTF">2015-09-21T16:53:25Z</dcterms:created>
  <dcterms:modified xsi:type="dcterms:W3CDTF">2015-09-21T18:21:06Z</dcterms:modified>
</cp:coreProperties>
</file>