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7" r:id="rId4"/>
    <p:sldId id="262" r:id="rId5"/>
    <p:sldId id="263" r:id="rId6"/>
    <p:sldId id="264" r:id="rId7"/>
    <p:sldId id="265" r:id="rId8"/>
    <p:sldId id="266" r:id="rId9"/>
    <p:sldId id="274" r:id="rId10"/>
    <p:sldId id="258" r:id="rId11"/>
    <p:sldId id="259" r:id="rId12"/>
    <p:sldId id="260" r:id="rId13"/>
    <p:sldId id="261" r:id="rId14"/>
    <p:sldId id="267" r:id="rId15"/>
    <p:sldId id="268"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38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7F5BC-98C8-4745-841A-B71FA8F71EA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A622F6-0CFD-462F-A318-A86E392397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8D5EF5-0A46-4C00-8FED-057482A5789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E8DBB8-56E6-4A4A-9C07-BF685C59D89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27F6BE-5ACC-43A2-A6E2-F2C786D8037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0302D4-6CA1-41F3-AA92-B8A58A0AE98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65417A-9A8E-42D2-BB47-F7CC36EEC9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8BE484-2B2F-42D1-9A4D-B1D57078A29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AF2FE6-D8FA-448F-897C-8706FA24E7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DC98D8D-1BF5-4E77-A1A3-D2AF876D945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25D195-E354-4810-95AB-31CB25A32B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86D7C0-14A4-4121-B50B-665F3781668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D22D6B-7D4F-4F5C-89BE-3D1F69F2CF2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15451A-A067-442E-8C9B-B0E8F36D911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126DDDC-DBF3-45F1-A35E-8329E1B585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_Iq7nJFZlSMQ/SCPPm5GrRoI/AAAAAAAAAAY/BSTsv8rFwyw/s320/duck.jpeg"/>
          <p:cNvPicPr>
            <a:picLocks noChangeAspect="1" noChangeArrowheads="1"/>
          </p:cNvPicPr>
          <p:nvPr/>
        </p:nvPicPr>
        <p:blipFill>
          <a:blip r:embed="rId2" cstate="print"/>
          <a:srcRect/>
          <a:stretch>
            <a:fillRect/>
          </a:stretch>
        </p:blipFill>
        <p:spPr bwMode="auto">
          <a:xfrm>
            <a:off x="228600" y="152400"/>
            <a:ext cx="4135502" cy="3124200"/>
          </a:xfrm>
          <a:prstGeom prst="rect">
            <a:avLst/>
          </a:prstGeom>
          <a:noFill/>
        </p:spPr>
      </p:pic>
      <p:pic>
        <p:nvPicPr>
          <p:cNvPr id="1028" name="Picture 4" descr="http://www.pandemic-dawn.com/pics/d/133-1/Mercury-Poisoning_1_.jpg"/>
          <p:cNvPicPr>
            <a:picLocks noChangeAspect="1" noChangeArrowheads="1"/>
          </p:cNvPicPr>
          <p:nvPr/>
        </p:nvPicPr>
        <p:blipFill>
          <a:blip r:embed="rId3" cstate="print"/>
          <a:srcRect/>
          <a:stretch>
            <a:fillRect/>
          </a:stretch>
        </p:blipFill>
        <p:spPr bwMode="auto">
          <a:xfrm>
            <a:off x="4191000" y="2581274"/>
            <a:ext cx="4762500" cy="427672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II. Mutations</a:t>
            </a:r>
          </a:p>
        </p:txBody>
      </p:sp>
      <p:sp>
        <p:nvSpPr>
          <p:cNvPr id="10243" name="Rectangle 3"/>
          <p:cNvSpPr>
            <a:spLocks noGrp="1" noChangeArrowheads="1"/>
          </p:cNvSpPr>
          <p:nvPr>
            <p:ph type="body" idx="1"/>
          </p:nvPr>
        </p:nvSpPr>
        <p:spPr/>
        <p:txBody>
          <a:bodyPr/>
          <a:lstStyle/>
          <a:p>
            <a:pPr marL="609600" indent="-609600" eaLnBrk="1" hangingPunct="1">
              <a:buFontTx/>
              <a:buAutoNum type="alphaUcPeriod"/>
            </a:pPr>
            <a:r>
              <a:rPr lang="en-US" smtClean="0"/>
              <a:t>Sometimes cells make mistakes copying their DNA – these mistakes are called </a:t>
            </a:r>
            <a:r>
              <a:rPr lang="en-US" u="sng" smtClean="0">
                <a:solidFill>
                  <a:srgbClr val="CC0000"/>
                </a:solidFill>
              </a:rPr>
              <a:t>mutations</a:t>
            </a:r>
            <a:r>
              <a:rPr lang="en-US" smtClean="0"/>
              <a:t>.</a:t>
            </a:r>
          </a:p>
          <a:p>
            <a:pPr marL="609600" indent="-609600" eaLnBrk="1" hangingPunct="1">
              <a:buFontTx/>
              <a:buAutoNum type="alphaUcPeriod"/>
            </a:pPr>
            <a:r>
              <a:rPr lang="en-US" smtClean="0"/>
              <a:t>Mutations are changes in </a:t>
            </a:r>
            <a:r>
              <a:rPr lang="en-US" u="sng" smtClean="0">
                <a:solidFill>
                  <a:srgbClr val="CC0000"/>
                </a:solidFill>
              </a:rPr>
              <a:t>genetic material</a:t>
            </a:r>
            <a:r>
              <a:rPr lang="en-US" smtClean="0"/>
              <a:t>.</a:t>
            </a:r>
          </a:p>
          <a:p>
            <a:pPr marL="609600" indent="-609600" eaLnBrk="1" hangingPunct="1">
              <a:buFontTx/>
              <a:buAutoNum type="alphaUcPeriod"/>
            </a:pPr>
            <a:r>
              <a:rPr lang="en-US" smtClean="0"/>
              <a:t>There are two major types of mutation – </a:t>
            </a:r>
            <a:r>
              <a:rPr lang="en-US" u="sng" smtClean="0">
                <a:solidFill>
                  <a:srgbClr val="CC0000"/>
                </a:solidFill>
              </a:rPr>
              <a:t>gene</a:t>
            </a:r>
            <a:r>
              <a:rPr lang="en-US" smtClean="0"/>
              <a:t> mutations or chromosome mutations.</a:t>
            </a:r>
          </a:p>
          <a:p>
            <a:pPr marL="609600" indent="-609600" eaLnBrk="1" hangingPunct="1">
              <a:buFontTx/>
              <a:buAutoNum type="alphaUcPeriod"/>
            </a:pP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II. Mutations</a:t>
            </a:r>
          </a:p>
        </p:txBody>
      </p:sp>
      <p:sp>
        <p:nvSpPr>
          <p:cNvPr id="11267" name="Rectangle 3"/>
          <p:cNvSpPr>
            <a:spLocks noGrp="1" noChangeArrowheads="1"/>
          </p:cNvSpPr>
          <p:nvPr>
            <p:ph type="body" idx="1"/>
          </p:nvPr>
        </p:nvSpPr>
        <p:spPr/>
        <p:txBody>
          <a:bodyPr/>
          <a:lstStyle/>
          <a:p>
            <a:pPr eaLnBrk="1" hangingPunct="1">
              <a:buFontTx/>
              <a:buNone/>
            </a:pPr>
            <a:r>
              <a:rPr lang="en-US" smtClean="0"/>
              <a:t>D. Mutations that produce a change in a single gene are called </a:t>
            </a:r>
            <a:r>
              <a:rPr lang="en-US" u="sng" smtClean="0">
                <a:solidFill>
                  <a:srgbClr val="CC0000"/>
                </a:solidFill>
              </a:rPr>
              <a:t>gene mutations</a:t>
            </a:r>
            <a:r>
              <a:rPr lang="en-US" smtClean="0"/>
              <a:t>.</a:t>
            </a:r>
          </a:p>
          <a:p>
            <a:pPr eaLnBrk="1" hangingPunct="1">
              <a:buFontTx/>
              <a:buNone/>
            </a:pPr>
            <a:r>
              <a:rPr lang="en-US" smtClean="0"/>
              <a:t>E. Mutations that produce changes in a complete chromosome are called </a:t>
            </a:r>
            <a:r>
              <a:rPr lang="en-US" u="sng" smtClean="0">
                <a:solidFill>
                  <a:srgbClr val="CC0000"/>
                </a:solidFill>
              </a:rPr>
              <a:t>chromosome mutations</a:t>
            </a:r>
            <a:r>
              <a:rPr lang="en-US"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0"/>
            <a:ext cx="8229600" cy="1143000"/>
          </a:xfrm>
        </p:spPr>
        <p:txBody>
          <a:bodyPr/>
          <a:lstStyle/>
          <a:p>
            <a:pPr eaLnBrk="1" hangingPunct="1"/>
            <a:r>
              <a:rPr lang="en-US" smtClean="0"/>
              <a:t>III. Gene Mutations</a:t>
            </a:r>
          </a:p>
        </p:txBody>
      </p:sp>
      <p:sp>
        <p:nvSpPr>
          <p:cNvPr id="12291" name="Rectangle 3"/>
          <p:cNvSpPr>
            <a:spLocks noGrp="1" noChangeArrowheads="1"/>
          </p:cNvSpPr>
          <p:nvPr>
            <p:ph type="body" idx="1"/>
          </p:nvPr>
        </p:nvSpPr>
        <p:spPr>
          <a:xfrm>
            <a:off x="381000" y="914400"/>
            <a:ext cx="8229600" cy="4525963"/>
          </a:xfrm>
        </p:spPr>
        <p:txBody>
          <a:bodyPr/>
          <a:lstStyle/>
          <a:p>
            <a:pPr marL="609600" indent="-609600" eaLnBrk="1" hangingPunct="1">
              <a:buFontTx/>
              <a:buAutoNum type="alphaUcPeriod"/>
            </a:pPr>
            <a:r>
              <a:rPr lang="en-US" smtClean="0"/>
              <a:t>There are two different types of gene mutations</a:t>
            </a:r>
          </a:p>
          <a:p>
            <a:pPr marL="609600" indent="-609600" eaLnBrk="1" hangingPunct="1">
              <a:buFontTx/>
              <a:buAutoNum type="arabicParenR"/>
            </a:pPr>
            <a:r>
              <a:rPr lang="en-US" u="sng" smtClean="0">
                <a:solidFill>
                  <a:srgbClr val="CC0000"/>
                </a:solidFill>
              </a:rPr>
              <a:t>Point mutations</a:t>
            </a:r>
          </a:p>
          <a:p>
            <a:pPr marL="609600" indent="-609600" eaLnBrk="1" hangingPunct="1">
              <a:buFontTx/>
              <a:buAutoNum type="arabicParenR"/>
            </a:pPr>
            <a:r>
              <a:rPr lang="en-US" smtClean="0"/>
              <a:t>Frameshift mutations</a:t>
            </a:r>
          </a:p>
        </p:txBody>
      </p:sp>
      <p:pic>
        <p:nvPicPr>
          <p:cNvPr id="12292" name="Picture 5" descr="http://kvhs.nbed.nb.ca/gallant/biology/point_mutation.jpg"/>
          <p:cNvPicPr>
            <a:picLocks noChangeAspect="1" noChangeArrowheads="1"/>
          </p:cNvPicPr>
          <p:nvPr/>
        </p:nvPicPr>
        <p:blipFill>
          <a:blip r:embed="rId2" cstate="print"/>
          <a:srcRect/>
          <a:stretch>
            <a:fillRect/>
          </a:stretch>
        </p:blipFill>
        <p:spPr bwMode="auto">
          <a:xfrm>
            <a:off x="533400" y="3048000"/>
            <a:ext cx="7772400" cy="3552825"/>
          </a:xfrm>
          <a:prstGeom prst="rect">
            <a:avLst/>
          </a:prstGeom>
          <a:noFill/>
          <a:ln w="9525">
            <a:solidFill>
              <a:schemeClr val="tx1"/>
            </a:solidFill>
            <a:miter lim="800000"/>
            <a:headEnd/>
            <a:tailEnd/>
          </a:ln>
        </p:spPr>
      </p:pic>
      <p:sp>
        <p:nvSpPr>
          <p:cNvPr id="7" name="Oval 6"/>
          <p:cNvSpPr/>
          <p:nvPr/>
        </p:nvSpPr>
        <p:spPr>
          <a:xfrm>
            <a:off x="6096000" y="3352800"/>
            <a:ext cx="533400" cy="914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6096000" y="4495800"/>
            <a:ext cx="533400" cy="914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6096000" y="5943600"/>
            <a:ext cx="533400" cy="914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III. Gene Mutations</a:t>
            </a:r>
          </a:p>
        </p:txBody>
      </p:sp>
      <p:sp>
        <p:nvSpPr>
          <p:cNvPr id="13315" name="Rectangle 3"/>
          <p:cNvSpPr>
            <a:spLocks noGrp="1" noChangeArrowheads="1"/>
          </p:cNvSpPr>
          <p:nvPr>
            <p:ph type="body" idx="1"/>
          </p:nvPr>
        </p:nvSpPr>
        <p:spPr/>
        <p:txBody>
          <a:bodyPr/>
          <a:lstStyle/>
          <a:p>
            <a:pPr eaLnBrk="1" hangingPunct="1">
              <a:buFontTx/>
              <a:buNone/>
            </a:pPr>
            <a:r>
              <a:rPr lang="en-US" smtClean="0"/>
              <a:t>B. Point mutations involve change at a single point in the DNA.  In a point mutation, there is a </a:t>
            </a:r>
            <a:r>
              <a:rPr lang="en-US" b="1" smtClean="0"/>
              <a:t>substitution</a:t>
            </a:r>
            <a:r>
              <a:rPr lang="en-US" smtClean="0"/>
              <a:t> of one base for another. Point mutations usually affect only one </a:t>
            </a:r>
            <a:r>
              <a:rPr lang="en-US" u="sng" smtClean="0">
                <a:solidFill>
                  <a:srgbClr val="CC0000"/>
                </a:solidFill>
              </a:rPr>
              <a:t>amino acid</a:t>
            </a:r>
            <a:r>
              <a:rPr lang="en-US" smtClean="0"/>
              <a:t>.</a:t>
            </a:r>
          </a:p>
          <a:p>
            <a:pPr eaLnBrk="1" hangingPunct="1">
              <a:buFontTx/>
              <a:buNone/>
            </a:pPr>
            <a:endParaRPr lang="en-US" smtClean="0"/>
          </a:p>
          <a:p>
            <a:pPr eaLnBrk="1" hangingPunct="1">
              <a:buFontTx/>
              <a:buNone/>
            </a:pPr>
            <a:r>
              <a:rPr lang="en-US" smtClean="0"/>
              <a:t>Example:   AGG T</a:t>
            </a:r>
            <a:r>
              <a:rPr lang="en-US" smtClean="0">
                <a:solidFill>
                  <a:srgbClr val="FF9900"/>
                </a:solidFill>
              </a:rPr>
              <a:t>C</a:t>
            </a:r>
            <a:r>
              <a:rPr lang="en-US" smtClean="0"/>
              <a:t>T</a:t>
            </a:r>
          </a:p>
          <a:p>
            <a:pPr eaLnBrk="1" hangingPunct="1">
              <a:buFontTx/>
              <a:buNone/>
            </a:pPr>
            <a:r>
              <a:rPr lang="en-US" smtClean="0"/>
              <a:t>Mutation:   AGG T</a:t>
            </a:r>
            <a:r>
              <a:rPr lang="en-US" smtClean="0">
                <a:solidFill>
                  <a:srgbClr val="FF9900"/>
                </a:solidFill>
              </a:rPr>
              <a:t>A</a:t>
            </a:r>
            <a:r>
              <a:rPr lang="en-US" smtClean="0"/>
              <a:t>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III. Gene Mutations</a:t>
            </a:r>
          </a:p>
        </p:txBody>
      </p:sp>
      <p:sp>
        <p:nvSpPr>
          <p:cNvPr id="14339" name="Rectangle 3"/>
          <p:cNvSpPr>
            <a:spLocks noGrp="1" noChangeArrowheads="1"/>
          </p:cNvSpPr>
          <p:nvPr>
            <p:ph type="body" idx="1"/>
          </p:nvPr>
        </p:nvSpPr>
        <p:spPr>
          <a:xfrm>
            <a:off x="533400" y="1600200"/>
            <a:ext cx="8229600" cy="4953000"/>
          </a:xfrm>
        </p:spPr>
        <p:txBody>
          <a:bodyPr/>
          <a:lstStyle/>
          <a:p>
            <a:pPr eaLnBrk="1" hangingPunct="1">
              <a:buFontTx/>
              <a:buNone/>
            </a:pPr>
            <a:r>
              <a:rPr lang="en-US" smtClean="0"/>
              <a:t>C. </a:t>
            </a:r>
            <a:r>
              <a:rPr lang="en-US" u="sng" smtClean="0">
                <a:solidFill>
                  <a:srgbClr val="CC0000"/>
                </a:solidFill>
              </a:rPr>
              <a:t>Frameshift</a:t>
            </a:r>
            <a:r>
              <a:rPr lang="en-US" smtClean="0"/>
              <a:t> mutations happen when there is an insertion of an extra base or a deletion of a base.  An insertion or deletion changes all the groups of three bases (codons).  A frameshift mutation can change every </a:t>
            </a:r>
            <a:r>
              <a:rPr lang="en-US" u="sng" smtClean="0">
                <a:solidFill>
                  <a:srgbClr val="CC0000"/>
                </a:solidFill>
              </a:rPr>
              <a:t>amino acid</a:t>
            </a:r>
            <a:r>
              <a:rPr lang="en-US" smtClean="0"/>
              <a:t> that follows the point of mutation. </a:t>
            </a:r>
          </a:p>
          <a:p>
            <a:pPr eaLnBrk="1" hangingPunct="1">
              <a:buFontTx/>
              <a:buNone/>
            </a:pPr>
            <a:endParaRPr lang="en-US" smtClean="0"/>
          </a:p>
          <a:p>
            <a:pPr eaLnBrk="1" hangingPunct="1">
              <a:buFontTx/>
              <a:buNone/>
            </a:pPr>
            <a:r>
              <a:rPr lang="en-US" smtClean="0"/>
              <a:t> </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57200" y="762000"/>
            <a:ext cx="8229600" cy="5364163"/>
          </a:xfrm>
        </p:spPr>
        <p:txBody>
          <a:bodyPr/>
          <a:lstStyle/>
          <a:p>
            <a:pPr eaLnBrk="1" hangingPunct="1">
              <a:buFontTx/>
              <a:buNone/>
            </a:pPr>
            <a:r>
              <a:rPr lang="en-US" smtClean="0"/>
              <a:t>Example:               AA</a:t>
            </a:r>
            <a:r>
              <a:rPr lang="en-US" smtClean="0">
                <a:solidFill>
                  <a:srgbClr val="FF9900"/>
                </a:solidFill>
              </a:rPr>
              <a:t>C</a:t>
            </a:r>
            <a:r>
              <a:rPr lang="en-US" smtClean="0"/>
              <a:t>  TTC  CCT</a:t>
            </a:r>
          </a:p>
          <a:p>
            <a:pPr eaLnBrk="1" hangingPunct="1">
              <a:buFontTx/>
              <a:buNone/>
            </a:pPr>
            <a:r>
              <a:rPr lang="en-US" smtClean="0"/>
              <a:t>Now (</a:t>
            </a:r>
            <a:r>
              <a:rPr lang="en-US" smtClean="0">
                <a:solidFill>
                  <a:srgbClr val="FF9900"/>
                </a:solidFill>
              </a:rPr>
              <a:t>deletion</a:t>
            </a:r>
            <a:r>
              <a:rPr lang="en-US" smtClean="0"/>
              <a:t>):      AAT  TCC  CT</a:t>
            </a:r>
          </a:p>
          <a:p>
            <a:pPr eaLnBrk="1" hangingPunct="1">
              <a:buFontTx/>
              <a:buNone/>
            </a:pPr>
            <a:endParaRPr lang="en-US" smtClean="0"/>
          </a:p>
          <a:p>
            <a:pPr eaLnBrk="1" hangingPunct="1">
              <a:buFontTx/>
              <a:buNone/>
            </a:pPr>
            <a:endParaRPr lang="en-US" smtClean="0"/>
          </a:p>
          <a:p>
            <a:pPr eaLnBrk="1" hangingPunct="1">
              <a:buFontTx/>
              <a:buNone/>
            </a:pPr>
            <a:endParaRPr lang="en-US" smtClean="0"/>
          </a:p>
          <a:p>
            <a:pPr eaLnBrk="1" hangingPunct="1">
              <a:buFontTx/>
              <a:buNone/>
            </a:pPr>
            <a:endParaRPr lang="en-US" smtClean="0"/>
          </a:p>
          <a:p>
            <a:pPr eaLnBrk="1" hangingPunct="1">
              <a:buFontTx/>
              <a:buNone/>
            </a:pPr>
            <a:endParaRPr lang="en-US" smtClean="0"/>
          </a:p>
          <a:p>
            <a:pPr eaLnBrk="1" hangingPunct="1">
              <a:buFontTx/>
              <a:buNone/>
            </a:pPr>
            <a:r>
              <a:rPr lang="en-US" smtClean="0"/>
              <a:t>Example:		      AAC  TTC  CCT</a:t>
            </a:r>
          </a:p>
          <a:p>
            <a:pPr eaLnBrk="1" hangingPunct="1">
              <a:buFontTx/>
              <a:buNone/>
            </a:pPr>
            <a:r>
              <a:rPr lang="en-US" smtClean="0"/>
              <a:t>Now (</a:t>
            </a:r>
            <a:r>
              <a:rPr lang="en-US" smtClean="0">
                <a:solidFill>
                  <a:srgbClr val="CC0000"/>
                </a:solidFill>
              </a:rPr>
              <a:t>insertion</a:t>
            </a:r>
            <a:r>
              <a:rPr lang="en-US" smtClean="0"/>
              <a:t>):     AAC  TT</a:t>
            </a:r>
            <a:r>
              <a:rPr lang="en-US" smtClean="0">
                <a:solidFill>
                  <a:srgbClr val="C00000"/>
                </a:solidFill>
              </a:rPr>
              <a:t>A</a:t>
            </a:r>
            <a:r>
              <a:rPr lang="en-US" smtClean="0">
                <a:solidFill>
                  <a:srgbClr val="FFC000"/>
                </a:solidFill>
              </a:rPr>
              <a:t>  </a:t>
            </a:r>
            <a:r>
              <a:rPr lang="en-US" smtClean="0"/>
              <a:t>CCC T</a:t>
            </a:r>
          </a:p>
        </p:txBody>
      </p:sp>
      <p:pic>
        <p:nvPicPr>
          <p:cNvPr id="15363" name="Picture 5" descr="http://learn.genetics.utah.edu/archive/mutations/images/insdel.gif"/>
          <p:cNvPicPr>
            <a:picLocks noChangeAspect="1" noChangeArrowheads="1"/>
          </p:cNvPicPr>
          <p:nvPr/>
        </p:nvPicPr>
        <p:blipFill>
          <a:blip r:embed="rId2" cstate="print"/>
          <a:srcRect t="52753"/>
          <a:stretch>
            <a:fillRect/>
          </a:stretch>
        </p:blipFill>
        <p:spPr bwMode="auto">
          <a:xfrm>
            <a:off x="762000" y="2286000"/>
            <a:ext cx="2590800" cy="2470150"/>
          </a:xfrm>
          <a:prstGeom prst="rect">
            <a:avLst/>
          </a:prstGeom>
          <a:noFill/>
          <a:ln w="9525">
            <a:solidFill>
              <a:schemeClr val="tx1"/>
            </a:solidFill>
            <a:miter lim="800000"/>
            <a:headEnd/>
            <a:tailEnd/>
          </a:ln>
        </p:spPr>
      </p:pic>
      <p:pic>
        <p:nvPicPr>
          <p:cNvPr id="15364" name="Picture 7" descr="http://learn.genetics.utah.edu/archive/mutations/images/insdel.gif"/>
          <p:cNvPicPr>
            <a:picLocks noChangeAspect="1" noChangeArrowheads="1"/>
          </p:cNvPicPr>
          <p:nvPr/>
        </p:nvPicPr>
        <p:blipFill>
          <a:blip r:embed="rId2" cstate="print"/>
          <a:srcRect b="53525"/>
          <a:stretch>
            <a:fillRect/>
          </a:stretch>
        </p:blipFill>
        <p:spPr bwMode="auto">
          <a:xfrm>
            <a:off x="5029200" y="2286000"/>
            <a:ext cx="2600325" cy="2438400"/>
          </a:xfrm>
          <a:prstGeom prst="rect">
            <a:avLst/>
          </a:prstGeom>
          <a:noFill/>
          <a:ln w="9525">
            <a:solidFill>
              <a:schemeClr val="tx1"/>
            </a:solidFill>
            <a:miter lim="800000"/>
            <a:headEnd/>
            <a:tailEnd/>
          </a:ln>
        </p:spPr>
      </p:pic>
      <p:cxnSp>
        <p:nvCxnSpPr>
          <p:cNvPr id="6" name="Straight Arrow Connector 5"/>
          <p:cNvCxnSpPr/>
          <p:nvPr/>
        </p:nvCxnSpPr>
        <p:spPr>
          <a:xfrm rot="10800000">
            <a:off x="6629400" y="1676400"/>
            <a:ext cx="457200" cy="1588"/>
          </a:xfrm>
          <a:prstGeom prst="straightConnector1">
            <a:avLst/>
          </a:prstGeom>
          <a:ln w="57150">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7315200" y="5715000"/>
            <a:ext cx="381000" cy="1588"/>
          </a:xfrm>
          <a:prstGeom prst="straightConnector1">
            <a:avLst/>
          </a:prstGeom>
          <a:ln w="57150">
            <a:solidFill>
              <a:srgbClr val="CC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Expression</a:t>
            </a:r>
            <a:endParaRPr lang="en-US" dirty="0"/>
          </a:p>
        </p:txBody>
      </p:sp>
      <p:sp>
        <p:nvSpPr>
          <p:cNvPr id="3" name="Content Placeholder 2"/>
          <p:cNvSpPr>
            <a:spLocks noGrp="1"/>
          </p:cNvSpPr>
          <p:nvPr>
            <p:ph idx="1"/>
          </p:nvPr>
        </p:nvSpPr>
        <p:spPr>
          <a:xfrm>
            <a:off x="0" y="1295400"/>
            <a:ext cx="9144000" cy="5562600"/>
          </a:xfrm>
        </p:spPr>
        <p:txBody>
          <a:bodyPr/>
          <a:lstStyle/>
          <a:p>
            <a:r>
              <a:rPr lang="en-US" dirty="0" smtClean="0"/>
              <a:t>Each one of your cells contains the exact same copy of </a:t>
            </a:r>
            <a:r>
              <a:rPr lang="en-US" b="1" dirty="0" smtClean="0">
                <a:solidFill>
                  <a:srgbClr val="C00000"/>
                </a:solidFill>
              </a:rPr>
              <a:t>DNA</a:t>
            </a:r>
            <a:r>
              <a:rPr lang="en-US" dirty="0" smtClean="0"/>
              <a:t>. </a:t>
            </a:r>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Why do some cells produce different proteins than others?</a:t>
            </a:r>
            <a:endParaRPr lang="en-US" dirty="0"/>
          </a:p>
        </p:txBody>
      </p:sp>
      <p:pic>
        <p:nvPicPr>
          <p:cNvPr id="1026" name="Picture 2" descr="http://www.karakalpak.com/images/chromosomes.jpg"/>
          <p:cNvPicPr>
            <a:picLocks noChangeAspect="1" noChangeArrowheads="1"/>
          </p:cNvPicPr>
          <p:nvPr/>
        </p:nvPicPr>
        <p:blipFill>
          <a:blip r:embed="rId2" cstate="print"/>
          <a:srcRect/>
          <a:stretch>
            <a:fillRect/>
          </a:stretch>
        </p:blipFill>
        <p:spPr bwMode="auto">
          <a:xfrm>
            <a:off x="1905000" y="2438400"/>
            <a:ext cx="5319621" cy="2819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Expression</a:t>
            </a:r>
            <a:endParaRPr lang="en-US" dirty="0"/>
          </a:p>
        </p:txBody>
      </p:sp>
      <p:sp>
        <p:nvSpPr>
          <p:cNvPr id="3" name="Content Placeholder 2"/>
          <p:cNvSpPr>
            <a:spLocks noGrp="1"/>
          </p:cNvSpPr>
          <p:nvPr>
            <p:ph idx="1"/>
          </p:nvPr>
        </p:nvSpPr>
        <p:spPr>
          <a:xfrm>
            <a:off x="0" y="1295400"/>
            <a:ext cx="9144000" cy="5562600"/>
          </a:xfrm>
        </p:spPr>
        <p:txBody>
          <a:bodyPr/>
          <a:lstStyle/>
          <a:p>
            <a:r>
              <a:rPr lang="en-US" dirty="0" smtClean="0"/>
              <a:t>When a particular protein is made, a gene is being expressed.</a:t>
            </a:r>
          </a:p>
          <a:p>
            <a:pPr lvl="1"/>
            <a:r>
              <a:rPr lang="en-US" sz="3200" dirty="0" smtClean="0"/>
              <a:t>Gene expressed = </a:t>
            </a:r>
            <a:r>
              <a:rPr lang="en-US" sz="3200" b="1" dirty="0" smtClean="0">
                <a:solidFill>
                  <a:srgbClr val="C00000"/>
                </a:solidFill>
              </a:rPr>
              <a:t>gene turned ON</a:t>
            </a:r>
          </a:p>
          <a:p>
            <a:r>
              <a:rPr lang="en-US" dirty="0" smtClean="0"/>
              <a:t>If a gene is not allowed to be expressed, then that protein will not be made.</a:t>
            </a:r>
          </a:p>
          <a:p>
            <a:pPr lvl="1"/>
            <a:r>
              <a:rPr lang="en-US" sz="3200" dirty="0" smtClean="0"/>
              <a:t>Gene NOT expressed = </a:t>
            </a:r>
            <a:r>
              <a:rPr lang="en-US" sz="3200" b="1" dirty="0" smtClean="0">
                <a:solidFill>
                  <a:srgbClr val="C00000"/>
                </a:solidFill>
              </a:rPr>
              <a:t>gene turned OFF</a:t>
            </a:r>
          </a:p>
          <a:p>
            <a:r>
              <a:rPr lang="en-US" dirty="0" smtClean="0"/>
              <a:t>Gene Regulation is a process where a cell determines which genes it will express and not express.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Expression</a:t>
            </a:r>
            <a:endParaRPr lang="en-US" dirty="0"/>
          </a:p>
        </p:txBody>
      </p:sp>
      <p:sp>
        <p:nvSpPr>
          <p:cNvPr id="3" name="Content Placeholder 2"/>
          <p:cNvSpPr>
            <a:spLocks noGrp="1"/>
          </p:cNvSpPr>
          <p:nvPr>
            <p:ph idx="1"/>
          </p:nvPr>
        </p:nvSpPr>
        <p:spPr>
          <a:xfrm>
            <a:off x="0" y="1295400"/>
            <a:ext cx="9144000" cy="5562600"/>
          </a:xfrm>
        </p:spPr>
        <p:txBody>
          <a:bodyPr/>
          <a:lstStyle/>
          <a:p>
            <a:r>
              <a:rPr lang="en-US" dirty="0" smtClean="0"/>
              <a:t>In order for a gene to be expressed, and enzyme called </a:t>
            </a:r>
            <a:r>
              <a:rPr lang="en-US" b="1" dirty="0" smtClean="0">
                <a:solidFill>
                  <a:srgbClr val="C00000"/>
                </a:solidFill>
              </a:rPr>
              <a:t>RNA polymerase </a:t>
            </a:r>
            <a:r>
              <a:rPr lang="en-US" dirty="0" smtClean="0"/>
              <a:t>must be able to bind to the DNA strand it is trying to copy.</a:t>
            </a:r>
          </a:p>
        </p:txBody>
      </p:sp>
      <p:pic>
        <p:nvPicPr>
          <p:cNvPr id="32770" name="Picture 2" descr="http://helicase.pbworks.com/f/1239385269/rna.jpg"/>
          <p:cNvPicPr>
            <a:picLocks noChangeAspect="1" noChangeArrowheads="1"/>
          </p:cNvPicPr>
          <p:nvPr/>
        </p:nvPicPr>
        <p:blipFill>
          <a:blip r:embed="rId2" cstate="print"/>
          <a:srcRect/>
          <a:stretch>
            <a:fillRect/>
          </a:stretch>
        </p:blipFill>
        <p:spPr bwMode="auto">
          <a:xfrm>
            <a:off x="2133600" y="2971800"/>
            <a:ext cx="4733925" cy="359872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Gene Expression</a:t>
            </a:r>
            <a:endParaRPr lang="en-US" dirty="0"/>
          </a:p>
        </p:txBody>
      </p:sp>
      <p:sp>
        <p:nvSpPr>
          <p:cNvPr id="3" name="Content Placeholder 2"/>
          <p:cNvSpPr>
            <a:spLocks noGrp="1"/>
          </p:cNvSpPr>
          <p:nvPr>
            <p:ph idx="1"/>
          </p:nvPr>
        </p:nvSpPr>
        <p:spPr>
          <a:xfrm>
            <a:off x="0" y="914400"/>
            <a:ext cx="9144000" cy="5943600"/>
          </a:xfrm>
        </p:spPr>
        <p:txBody>
          <a:bodyPr/>
          <a:lstStyle/>
          <a:p>
            <a:r>
              <a:rPr lang="en-US" sz="2800" dirty="0" smtClean="0"/>
              <a:t>RNA Polymerase can be blocked by a </a:t>
            </a:r>
            <a:r>
              <a:rPr lang="en-US" sz="2800" b="1" dirty="0" smtClean="0">
                <a:solidFill>
                  <a:srgbClr val="C00000"/>
                </a:solidFill>
              </a:rPr>
              <a:t>repressor</a:t>
            </a:r>
            <a:r>
              <a:rPr lang="en-US" sz="2800" dirty="0" smtClean="0"/>
              <a:t>, which will not allow it to read and copy the DNA.</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pPr>
              <a:buNone/>
            </a:pPr>
            <a:r>
              <a:rPr lang="en-US" sz="2800" dirty="0" smtClean="0"/>
              <a:t/>
            </a:r>
            <a:br>
              <a:rPr lang="en-US" sz="2800" dirty="0" smtClean="0"/>
            </a:br>
            <a:endParaRPr lang="en-US" sz="2800" dirty="0" smtClean="0"/>
          </a:p>
          <a:p>
            <a:r>
              <a:rPr lang="en-US" sz="2800" dirty="0" smtClean="0"/>
              <a:t>When RNA Polymerase is </a:t>
            </a:r>
            <a:r>
              <a:rPr lang="en-US" sz="2800" b="1" dirty="0" smtClean="0">
                <a:solidFill>
                  <a:srgbClr val="C00000"/>
                </a:solidFill>
              </a:rPr>
              <a:t>blocked</a:t>
            </a:r>
            <a:r>
              <a:rPr lang="en-US" sz="2800" dirty="0" smtClean="0"/>
              <a:t> by the repressor, the gene will not be expressed.</a:t>
            </a:r>
          </a:p>
        </p:txBody>
      </p:sp>
      <p:pic>
        <p:nvPicPr>
          <p:cNvPr id="34818" name="Picture 2" descr="http://www.dnacoil.com/wp-content/uploads/2013/06/promook.png"/>
          <p:cNvPicPr>
            <a:picLocks noChangeAspect="1" noChangeArrowheads="1"/>
          </p:cNvPicPr>
          <p:nvPr/>
        </p:nvPicPr>
        <p:blipFill>
          <a:blip r:embed="rId2" cstate="print"/>
          <a:srcRect/>
          <a:stretch>
            <a:fillRect/>
          </a:stretch>
        </p:blipFill>
        <p:spPr bwMode="auto">
          <a:xfrm>
            <a:off x="1524000" y="1981200"/>
            <a:ext cx="6019800" cy="364836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152400"/>
            <a:ext cx="7772400" cy="1470025"/>
          </a:xfrm>
        </p:spPr>
        <p:txBody>
          <a:bodyPr/>
          <a:lstStyle/>
          <a:p>
            <a:pPr eaLnBrk="1" hangingPunct="1"/>
            <a:r>
              <a:rPr lang="en-US" smtClean="0"/>
              <a:t>DNA Mutation</a:t>
            </a:r>
          </a:p>
        </p:txBody>
      </p:sp>
      <p:sp>
        <p:nvSpPr>
          <p:cNvPr id="2051" name="Rectangle 3"/>
          <p:cNvSpPr>
            <a:spLocks noGrp="1" noChangeArrowheads="1"/>
          </p:cNvSpPr>
          <p:nvPr>
            <p:ph type="subTitle" idx="1"/>
          </p:nvPr>
        </p:nvSpPr>
        <p:spPr/>
        <p:txBody>
          <a:bodyPr/>
          <a:lstStyle/>
          <a:p>
            <a:pPr eaLnBrk="1" hangingPunct="1"/>
            <a:endParaRPr lang="en-US" smtClean="0"/>
          </a:p>
        </p:txBody>
      </p:sp>
      <p:pic>
        <p:nvPicPr>
          <p:cNvPr id="2052" name="Picture 5" descr="Blinky"/>
          <p:cNvPicPr>
            <a:picLocks noChangeAspect="1" noChangeArrowheads="1"/>
          </p:cNvPicPr>
          <p:nvPr/>
        </p:nvPicPr>
        <p:blipFill>
          <a:blip r:embed="rId2" cstate="print"/>
          <a:srcRect/>
          <a:stretch>
            <a:fillRect/>
          </a:stretch>
        </p:blipFill>
        <p:spPr bwMode="auto">
          <a:xfrm>
            <a:off x="1524000" y="1447800"/>
            <a:ext cx="61722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Cell Differentiation</a:t>
            </a:r>
            <a:endParaRPr lang="en-US" dirty="0"/>
          </a:p>
        </p:txBody>
      </p:sp>
      <p:sp>
        <p:nvSpPr>
          <p:cNvPr id="3" name="Content Placeholder 2"/>
          <p:cNvSpPr>
            <a:spLocks noGrp="1"/>
          </p:cNvSpPr>
          <p:nvPr>
            <p:ph idx="1"/>
          </p:nvPr>
        </p:nvSpPr>
        <p:spPr>
          <a:xfrm>
            <a:off x="0" y="914400"/>
            <a:ext cx="9144000" cy="5943600"/>
          </a:xfrm>
        </p:spPr>
        <p:txBody>
          <a:bodyPr/>
          <a:lstStyle/>
          <a:p>
            <a:r>
              <a:rPr lang="en-US" sz="2800" dirty="0" smtClean="0"/>
              <a:t>You came from just one cell!</a:t>
            </a:r>
          </a:p>
          <a:p>
            <a:endParaRPr lang="en-US" sz="2800" dirty="0" smtClean="0"/>
          </a:p>
          <a:p>
            <a:endParaRPr lang="en-US" sz="2800" dirty="0" smtClean="0"/>
          </a:p>
          <a:p>
            <a:endParaRPr lang="en-US" sz="2800" dirty="0" smtClean="0"/>
          </a:p>
          <a:p>
            <a:endParaRPr lang="en-US" sz="2800" dirty="0" smtClean="0"/>
          </a:p>
          <a:p>
            <a:endParaRPr lang="en-US" sz="2800" dirty="0" smtClean="0"/>
          </a:p>
          <a:p>
            <a:pPr>
              <a:buNone/>
            </a:pPr>
            <a:r>
              <a:rPr lang="en-US" sz="2800" dirty="0" smtClean="0"/>
              <a:t/>
            </a:r>
            <a:br>
              <a:rPr lang="en-US" sz="2800" dirty="0" smtClean="0"/>
            </a:br>
            <a:endParaRPr lang="en-US" sz="2800" dirty="0" smtClean="0"/>
          </a:p>
        </p:txBody>
      </p:sp>
      <p:pic>
        <p:nvPicPr>
          <p:cNvPr id="35842" name="Picture 2" descr="http://php.med.unsw.edu.au/embryology/images/thumb/e/e1/Early_zygote.jpg/300px-Early_zygote.jpg"/>
          <p:cNvPicPr>
            <a:picLocks noChangeAspect="1" noChangeArrowheads="1"/>
          </p:cNvPicPr>
          <p:nvPr/>
        </p:nvPicPr>
        <p:blipFill>
          <a:blip r:embed="rId2" cstate="print"/>
          <a:srcRect/>
          <a:stretch>
            <a:fillRect/>
          </a:stretch>
        </p:blipFill>
        <p:spPr bwMode="auto">
          <a:xfrm>
            <a:off x="1828800" y="1524000"/>
            <a:ext cx="5791200" cy="511556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Cell Differentiation</a:t>
            </a:r>
            <a:endParaRPr lang="en-US" dirty="0"/>
          </a:p>
        </p:txBody>
      </p:sp>
      <p:sp>
        <p:nvSpPr>
          <p:cNvPr id="3" name="Content Placeholder 2"/>
          <p:cNvSpPr>
            <a:spLocks noGrp="1"/>
          </p:cNvSpPr>
          <p:nvPr>
            <p:ph idx="1"/>
          </p:nvPr>
        </p:nvSpPr>
        <p:spPr>
          <a:xfrm>
            <a:off x="0" y="914400"/>
            <a:ext cx="9144000" cy="5943600"/>
          </a:xfrm>
        </p:spPr>
        <p:txBody>
          <a:bodyPr/>
          <a:lstStyle/>
          <a:p>
            <a:r>
              <a:rPr lang="en-US" sz="2800" dirty="0" smtClean="0"/>
              <a:t>That one cell divided in to two cells. Those cells divided, and those cells divided…</a:t>
            </a:r>
          </a:p>
          <a:p>
            <a:endParaRPr lang="en-US" sz="2800" dirty="0" smtClean="0"/>
          </a:p>
          <a:p>
            <a:endParaRPr lang="en-US" sz="2800" dirty="0" smtClean="0"/>
          </a:p>
          <a:p>
            <a:endParaRPr lang="en-US" sz="2800" dirty="0" smtClean="0"/>
          </a:p>
          <a:p>
            <a:endParaRPr lang="en-US" sz="2800" dirty="0" smtClean="0"/>
          </a:p>
          <a:p>
            <a:endParaRPr lang="en-US" sz="2800" dirty="0" smtClean="0"/>
          </a:p>
          <a:p>
            <a:pPr>
              <a:buNone/>
            </a:pPr>
            <a:r>
              <a:rPr lang="en-US" sz="2800" dirty="0" smtClean="0"/>
              <a:t/>
            </a:r>
            <a:br>
              <a:rPr lang="en-US" sz="2800" dirty="0" smtClean="0"/>
            </a:br>
            <a:endParaRPr lang="en-US" sz="2800" dirty="0" smtClean="0"/>
          </a:p>
        </p:txBody>
      </p:sp>
      <p:pic>
        <p:nvPicPr>
          <p:cNvPr id="36866" name="Picture 2" descr="http://scm-l3.technorati.com/11/10/27/55025/zygote.jpg?t=20111027092220"/>
          <p:cNvPicPr>
            <a:picLocks noChangeAspect="1" noChangeArrowheads="1"/>
          </p:cNvPicPr>
          <p:nvPr/>
        </p:nvPicPr>
        <p:blipFill>
          <a:blip r:embed="rId2" cstate="print"/>
          <a:srcRect/>
          <a:stretch>
            <a:fillRect/>
          </a:stretch>
        </p:blipFill>
        <p:spPr bwMode="auto">
          <a:xfrm>
            <a:off x="228600" y="2133600"/>
            <a:ext cx="4645038" cy="4495801"/>
          </a:xfrm>
          <a:prstGeom prst="rect">
            <a:avLst/>
          </a:prstGeom>
          <a:noFill/>
        </p:spPr>
      </p:pic>
      <p:pic>
        <p:nvPicPr>
          <p:cNvPr id="36868" name="Picture 4" descr="http://rightsadvocate.files.wordpress.com/2012/08/screen-shot-2012-08-29-at-6-51-44-pm.png"/>
          <p:cNvPicPr>
            <a:picLocks noChangeAspect="1" noChangeArrowheads="1"/>
          </p:cNvPicPr>
          <p:nvPr/>
        </p:nvPicPr>
        <p:blipFill>
          <a:blip r:embed="rId3" cstate="print"/>
          <a:srcRect/>
          <a:stretch>
            <a:fillRect/>
          </a:stretch>
        </p:blipFill>
        <p:spPr bwMode="auto">
          <a:xfrm>
            <a:off x="5105400" y="1981200"/>
            <a:ext cx="3810000" cy="467149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Cell Differentiation</a:t>
            </a:r>
            <a:endParaRPr lang="en-US" dirty="0"/>
          </a:p>
        </p:txBody>
      </p:sp>
      <p:sp>
        <p:nvSpPr>
          <p:cNvPr id="3" name="Content Placeholder 2"/>
          <p:cNvSpPr>
            <a:spLocks noGrp="1"/>
          </p:cNvSpPr>
          <p:nvPr>
            <p:ph idx="1"/>
          </p:nvPr>
        </p:nvSpPr>
        <p:spPr>
          <a:xfrm>
            <a:off x="0" y="914400"/>
            <a:ext cx="9144000" cy="5943600"/>
          </a:xfrm>
        </p:spPr>
        <p:txBody>
          <a:bodyPr/>
          <a:lstStyle/>
          <a:p>
            <a:r>
              <a:rPr lang="en-US" sz="2800" dirty="0" smtClean="0"/>
              <a:t>So how did that ball of cells become you?</a:t>
            </a:r>
          </a:p>
          <a:p>
            <a:endParaRPr lang="en-US" sz="2800" dirty="0" smtClean="0"/>
          </a:p>
          <a:p>
            <a:endParaRPr lang="en-US" sz="2800" dirty="0" smtClean="0"/>
          </a:p>
          <a:p>
            <a:endParaRPr lang="en-US" sz="2800" dirty="0" smtClean="0"/>
          </a:p>
          <a:p>
            <a:endParaRPr lang="en-US" sz="2800" dirty="0" smtClean="0"/>
          </a:p>
          <a:p>
            <a:endParaRPr lang="en-US" sz="2800" dirty="0" smtClean="0"/>
          </a:p>
          <a:p>
            <a:pPr>
              <a:buNone/>
            </a:pPr>
            <a:r>
              <a:rPr lang="en-US" sz="2800" dirty="0" smtClean="0"/>
              <a:t/>
            </a:r>
            <a:br>
              <a:rPr lang="en-US" sz="2800" dirty="0" smtClean="0"/>
            </a:br>
            <a:endParaRPr lang="en-US" sz="2800" dirty="0" smtClean="0"/>
          </a:p>
        </p:txBody>
      </p:sp>
      <p:pic>
        <p:nvPicPr>
          <p:cNvPr id="37890" name="Picture 2" descr="http://i.huffpost.com/gen/1189566/thumbs/h-DIVERSE-BABIES-SITTING-IN-DIAPERS-960x540.jpg"/>
          <p:cNvPicPr>
            <a:picLocks noChangeAspect="1" noChangeArrowheads="1"/>
          </p:cNvPicPr>
          <p:nvPr/>
        </p:nvPicPr>
        <p:blipFill>
          <a:blip r:embed="rId2" cstate="print"/>
          <a:srcRect/>
          <a:stretch>
            <a:fillRect/>
          </a:stretch>
        </p:blipFill>
        <p:spPr bwMode="auto">
          <a:xfrm>
            <a:off x="0" y="1447800"/>
            <a:ext cx="9144000" cy="51435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Cell Differentiation</a:t>
            </a:r>
            <a:endParaRPr lang="en-US" dirty="0"/>
          </a:p>
        </p:txBody>
      </p:sp>
      <p:sp>
        <p:nvSpPr>
          <p:cNvPr id="3" name="Content Placeholder 2"/>
          <p:cNvSpPr>
            <a:spLocks noGrp="1"/>
          </p:cNvSpPr>
          <p:nvPr>
            <p:ph idx="1"/>
          </p:nvPr>
        </p:nvSpPr>
        <p:spPr>
          <a:xfrm>
            <a:off x="0" y="914400"/>
            <a:ext cx="9144000" cy="5943600"/>
          </a:xfrm>
        </p:spPr>
        <p:txBody>
          <a:bodyPr/>
          <a:lstStyle/>
          <a:p>
            <a:r>
              <a:rPr lang="en-US" sz="2700" dirty="0" smtClean="0"/>
              <a:t>The ball of cells that you started off as is called a </a:t>
            </a:r>
            <a:r>
              <a:rPr lang="en-US" sz="2700" dirty="0" smtClean="0">
                <a:solidFill>
                  <a:srgbClr val="C00000"/>
                </a:solidFill>
              </a:rPr>
              <a:t>zygote</a:t>
            </a:r>
            <a:r>
              <a:rPr lang="en-US" sz="2700" dirty="0" smtClean="0"/>
              <a:t>.</a:t>
            </a:r>
          </a:p>
          <a:p>
            <a:r>
              <a:rPr lang="en-US" sz="2700" dirty="0" smtClean="0"/>
              <a:t>The cells of the zygote are called stem cells. Stem cells have the ability to </a:t>
            </a:r>
            <a:r>
              <a:rPr lang="en-US" sz="2700" b="1" dirty="0" smtClean="0">
                <a:solidFill>
                  <a:srgbClr val="C00000"/>
                </a:solidFill>
              </a:rPr>
              <a:t>specialize</a:t>
            </a:r>
            <a:r>
              <a:rPr lang="en-US" sz="2700" dirty="0" smtClean="0"/>
              <a:t> into any kind of cell.</a:t>
            </a:r>
          </a:p>
          <a:p>
            <a:endParaRPr lang="en-US" sz="2800" dirty="0" smtClean="0"/>
          </a:p>
          <a:p>
            <a:endParaRPr lang="en-US" sz="2800" dirty="0" smtClean="0"/>
          </a:p>
          <a:p>
            <a:endParaRPr lang="en-US" sz="2800" dirty="0" smtClean="0"/>
          </a:p>
          <a:p>
            <a:endParaRPr lang="en-US" sz="2800" dirty="0" smtClean="0"/>
          </a:p>
          <a:p>
            <a:pPr>
              <a:buNone/>
            </a:pPr>
            <a:r>
              <a:rPr lang="en-US" sz="2800" dirty="0" smtClean="0"/>
              <a:t/>
            </a:r>
            <a:br>
              <a:rPr lang="en-US" sz="2800" dirty="0" smtClean="0"/>
            </a:br>
            <a:endParaRPr lang="en-US" sz="2800" dirty="0" smtClean="0"/>
          </a:p>
        </p:txBody>
      </p:sp>
      <p:pic>
        <p:nvPicPr>
          <p:cNvPr id="39938" name="Picture 2" descr="http://nas-sites.org/stemcells/files/2013/01/What-Is-Download.jpg"/>
          <p:cNvPicPr>
            <a:picLocks noChangeAspect="1" noChangeArrowheads="1"/>
          </p:cNvPicPr>
          <p:nvPr/>
        </p:nvPicPr>
        <p:blipFill>
          <a:blip r:embed="rId2" cstate="print"/>
          <a:srcRect l="9058" t="6484" r="13949" b="10850"/>
          <a:stretch>
            <a:fillRect/>
          </a:stretch>
        </p:blipFill>
        <p:spPr bwMode="auto">
          <a:xfrm>
            <a:off x="1295400" y="2438400"/>
            <a:ext cx="6586071" cy="4419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Cell Differentiation</a:t>
            </a:r>
            <a:endParaRPr lang="en-US" dirty="0"/>
          </a:p>
        </p:txBody>
      </p:sp>
      <p:sp>
        <p:nvSpPr>
          <p:cNvPr id="3" name="Content Placeholder 2"/>
          <p:cNvSpPr>
            <a:spLocks noGrp="1"/>
          </p:cNvSpPr>
          <p:nvPr>
            <p:ph idx="1"/>
          </p:nvPr>
        </p:nvSpPr>
        <p:spPr>
          <a:xfrm>
            <a:off x="0" y="914400"/>
            <a:ext cx="9144000" cy="5943600"/>
          </a:xfrm>
        </p:spPr>
        <p:txBody>
          <a:bodyPr/>
          <a:lstStyle/>
          <a:p>
            <a:r>
              <a:rPr lang="en-US" sz="2800" dirty="0" smtClean="0"/>
              <a:t>After a week or two, the stem cells of the zygote start to differentiate, or take on specific </a:t>
            </a:r>
            <a:r>
              <a:rPr lang="en-US" sz="2800" b="1" dirty="0" smtClean="0">
                <a:solidFill>
                  <a:srgbClr val="C00000"/>
                </a:solidFill>
              </a:rPr>
              <a:t>functions</a:t>
            </a:r>
            <a:r>
              <a:rPr lang="en-US" sz="2800" dirty="0" smtClean="0"/>
              <a:t>. The zygote is now called an embryo.</a:t>
            </a:r>
          </a:p>
          <a:p>
            <a:endParaRPr lang="en-US" sz="2800" dirty="0" smtClean="0"/>
          </a:p>
          <a:p>
            <a:endParaRPr lang="en-US" sz="2800" dirty="0" smtClean="0"/>
          </a:p>
          <a:p>
            <a:endParaRPr lang="en-US" sz="2800" dirty="0" smtClean="0"/>
          </a:p>
          <a:p>
            <a:endParaRPr lang="en-US" sz="2800" dirty="0" smtClean="0"/>
          </a:p>
          <a:p>
            <a:pPr>
              <a:buNone/>
            </a:pPr>
            <a:r>
              <a:rPr lang="en-US" sz="2800" dirty="0" smtClean="0"/>
              <a:t/>
            </a:r>
            <a:br>
              <a:rPr lang="en-US" sz="2800" dirty="0" smtClean="0"/>
            </a:br>
            <a:endParaRPr lang="en-US" sz="2800" dirty="0" smtClean="0"/>
          </a:p>
        </p:txBody>
      </p:sp>
      <p:pic>
        <p:nvPicPr>
          <p:cNvPr id="38914" name="Picture 2" descr="http://biology.unm.edu/ccouncil/Biology_124/Images/embryos.jpeg"/>
          <p:cNvPicPr>
            <a:picLocks noChangeAspect="1" noChangeArrowheads="1"/>
          </p:cNvPicPr>
          <p:nvPr/>
        </p:nvPicPr>
        <p:blipFill>
          <a:blip r:embed="rId2" cstate="print"/>
          <a:srcRect/>
          <a:stretch>
            <a:fillRect/>
          </a:stretch>
        </p:blipFill>
        <p:spPr bwMode="auto">
          <a:xfrm>
            <a:off x="1981200" y="2286000"/>
            <a:ext cx="5373894" cy="4572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Cell Differentiation</a:t>
            </a:r>
            <a:endParaRPr lang="en-US" dirty="0"/>
          </a:p>
        </p:txBody>
      </p:sp>
      <p:sp>
        <p:nvSpPr>
          <p:cNvPr id="3" name="Content Placeholder 2"/>
          <p:cNvSpPr>
            <a:spLocks noGrp="1"/>
          </p:cNvSpPr>
          <p:nvPr>
            <p:ph idx="1"/>
          </p:nvPr>
        </p:nvSpPr>
        <p:spPr>
          <a:xfrm>
            <a:off x="0" y="914400"/>
            <a:ext cx="9144000" cy="5943600"/>
          </a:xfrm>
        </p:spPr>
        <p:txBody>
          <a:bodyPr/>
          <a:lstStyle/>
          <a:p>
            <a:r>
              <a:rPr lang="en-US" sz="2800" dirty="0" smtClean="0"/>
              <a:t>Cell Differentiation is the process directed by the DNA code for converting stems cells into more specialized cells in </a:t>
            </a:r>
            <a:r>
              <a:rPr lang="en-US" sz="2800" b="1" dirty="0" err="1" smtClean="0">
                <a:solidFill>
                  <a:srgbClr val="C00000"/>
                </a:solidFill>
              </a:rPr>
              <a:t>multicellular</a:t>
            </a:r>
            <a:r>
              <a:rPr lang="en-US" sz="2800" dirty="0" smtClean="0"/>
              <a:t> organisms.</a:t>
            </a:r>
          </a:p>
          <a:p>
            <a:r>
              <a:rPr lang="en-US" sz="2800" dirty="0" smtClean="0"/>
              <a:t>A cell is specialized because of the </a:t>
            </a:r>
            <a:r>
              <a:rPr lang="en-US" sz="2800" b="1" dirty="0" smtClean="0">
                <a:solidFill>
                  <a:srgbClr val="C00000"/>
                </a:solidFill>
              </a:rPr>
              <a:t>specific proteins </a:t>
            </a:r>
            <a:r>
              <a:rPr lang="en-US" sz="2800" dirty="0" smtClean="0"/>
              <a:t>it produces that allow the cell to carry out specific functions.</a:t>
            </a:r>
          </a:p>
          <a:p>
            <a:endParaRPr lang="en-US" sz="2800" dirty="0" smtClean="0"/>
          </a:p>
          <a:p>
            <a:endParaRPr lang="en-US" sz="2800" dirty="0" smtClean="0"/>
          </a:p>
          <a:p>
            <a:endParaRPr lang="en-US" sz="2800" dirty="0" smtClean="0"/>
          </a:p>
          <a:p>
            <a:pPr>
              <a:buNone/>
            </a:pPr>
            <a:r>
              <a:rPr lang="en-US" sz="2800" dirty="0" smtClean="0"/>
              <a:t/>
            </a:r>
            <a:br>
              <a:rPr lang="en-US" sz="2800" dirty="0" smtClean="0"/>
            </a:br>
            <a:endParaRPr lang="en-US" sz="2800" dirty="0" smtClean="0"/>
          </a:p>
        </p:txBody>
      </p:sp>
      <p:pic>
        <p:nvPicPr>
          <p:cNvPr id="40962" name="Picture 2" descr="http://2.bp.blogspot.com/-84wzyeN4c4w/UG-uGwtgKVI/AAAAAAAABYY/7sxuWVDnEOg/s1600/CellDiff1.jpg"/>
          <p:cNvPicPr>
            <a:picLocks noChangeAspect="1" noChangeArrowheads="1"/>
          </p:cNvPicPr>
          <p:nvPr/>
        </p:nvPicPr>
        <p:blipFill>
          <a:blip r:embed="rId2" cstate="print"/>
          <a:srcRect/>
          <a:stretch>
            <a:fillRect/>
          </a:stretch>
        </p:blipFill>
        <p:spPr bwMode="auto">
          <a:xfrm>
            <a:off x="2286000" y="3209544"/>
            <a:ext cx="4343400" cy="364845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Cell Differentiation</a:t>
            </a:r>
            <a:endParaRPr lang="en-US" dirty="0"/>
          </a:p>
        </p:txBody>
      </p:sp>
      <p:sp>
        <p:nvSpPr>
          <p:cNvPr id="3" name="Content Placeholder 2"/>
          <p:cNvSpPr>
            <a:spLocks noGrp="1"/>
          </p:cNvSpPr>
          <p:nvPr>
            <p:ph idx="1"/>
          </p:nvPr>
        </p:nvSpPr>
        <p:spPr>
          <a:xfrm>
            <a:off x="0" y="914400"/>
            <a:ext cx="9144000" cy="5943600"/>
          </a:xfrm>
        </p:spPr>
        <p:txBody>
          <a:bodyPr/>
          <a:lstStyle/>
          <a:p>
            <a:r>
              <a:rPr lang="en-US" sz="2800" dirty="0" smtClean="0"/>
              <a:t>Role of </a:t>
            </a:r>
            <a:r>
              <a:rPr lang="en-US" sz="2800" b="1" dirty="0" smtClean="0">
                <a:solidFill>
                  <a:srgbClr val="C00000"/>
                </a:solidFill>
              </a:rPr>
              <a:t>DNA</a:t>
            </a:r>
          </a:p>
          <a:p>
            <a:pPr lvl="1"/>
            <a:r>
              <a:rPr lang="en-US" dirty="0" smtClean="0"/>
              <a:t>DNA </a:t>
            </a:r>
            <a:r>
              <a:rPr lang="en-US" b="1" dirty="0" smtClean="0">
                <a:solidFill>
                  <a:srgbClr val="C00000"/>
                </a:solidFill>
              </a:rPr>
              <a:t>holds</a:t>
            </a:r>
            <a:r>
              <a:rPr lang="en-US" dirty="0" smtClean="0"/>
              <a:t> the code that determines which genes will be expressed to make a cell specialized</a:t>
            </a:r>
          </a:p>
          <a:p>
            <a:r>
              <a:rPr lang="en-US" sz="2800" dirty="0" smtClean="0"/>
              <a:t>Role of </a:t>
            </a:r>
            <a:r>
              <a:rPr lang="en-US" sz="2800" b="1" dirty="0" smtClean="0">
                <a:solidFill>
                  <a:srgbClr val="CC0000"/>
                </a:solidFill>
              </a:rPr>
              <a:t>RNA</a:t>
            </a:r>
          </a:p>
          <a:p>
            <a:pPr lvl="1"/>
            <a:r>
              <a:rPr lang="en-US" dirty="0" smtClean="0"/>
              <a:t>RNA </a:t>
            </a:r>
            <a:r>
              <a:rPr lang="en-US" b="1" dirty="0" smtClean="0">
                <a:solidFill>
                  <a:srgbClr val="CC0000"/>
                </a:solidFill>
              </a:rPr>
              <a:t>carries</a:t>
            </a:r>
            <a:r>
              <a:rPr lang="en-US" dirty="0" smtClean="0"/>
              <a:t> the code from DNA to </a:t>
            </a:r>
            <a:r>
              <a:rPr lang="en-US" dirty="0" err="1" smtClean="0"/>
              <a:t>ribosomes</a:t>
            </a:r>
            <a:r>
              <a:rPr lang="en-US" dirty="0" smtClean="0"/>
              <a:t>, and helps assemble the proteins that will make the cells become specialized</a:t>
            </a:r>
          </a:p>
          <a:p>
            <a:r>
              <a:rPr lang="en-US" sz="2800" dirty="0" smtClean="0"/>
              <a:t>Role of the </a:t>
            </a:r>
            <a:r>
              <a:rPr lang="en-US" sz="2800" b="1" dirty="0" smtClean="0">
                <a:solidFill>
                  <a:srgbClr val="CC0000"/>
                </a:solidFill>
              </a:rPr>
              <a:t>Environment</a:t>
            </a:r>
          </a:p>
          <a:p>
            <a:pPr lvl="1"/>
            <a:r>
              <a:rPr lang="en-US" dirty="0" smtClean="0"/>
              <a:t>Radiation, toxic chemicals, temperature, nutrition, and other factors can </a:t>
            </a:r>
            <a:r>
              <a:rPr lang="en-US" b="1" dirty="0" smtClean="0">
                <a:solidFill>
                  <a:srgbClr val="CC0000"/>
                </a:solidFill>
              </a:rPr>
              <a:t>alter DNA </a:t>
            </a:r>
            <a:r>
              <a:rPr lang="en-US" dirty="0" smtClean="0"/>
              <a:t>causing changes in cell differentiation</a:t>
            </a:r>
          </a:p>
          <a:p>
            <a:endParaRPr lang="en-US" sz="2800" dirty="0" smtClean="0"/>
          </a:p>
          <a:p>
            <a:endParaRPr lang="en-US" sz="2800" dirty="0" smtClean="0"/>
          </a:p>
          <a:p>
            <a:pPr>
              <a:buNone/>
            </a:pPr>
            <a:r>
              <a:rPr lang="en-US" sz="2800" dirty="0" smtClean="0"/>
              <a:t/>
            </a:r>
            <a:br>
              <a:rPr lang="en-US" sz="2800" dirty="0" smtClean="0"/>
            </a:br>
            <a:endParaRPr lang="en-US" sz="28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Cell Differentiation</a:t>
            </a:r>
            <a:endParaRPr lang="en-US" dirty="0"/>
          </a:p>
        </p:txBody>
      </p:sp>
      <p:sp>
        <p:nvSpPr>
          <p:cNvPr id="3" name="Content Placeholder 2"/>
          <p:cNvSpPr>
            <a:spLocks noGrp="1"/>
          </p:cNvSpPr>
          <p:nvPr>
            <p:ph idx="1"/>
          </p:nvPr>
        </p:nvSpPr>
        <p:spPr>
          <a:xfrm>
            <a:off x="0" y="914400"/>
            <a:ext cx="9144000" cy="5943600"/>
          </a:xfrm>
        </p:spPr>
        <p:txBody>
          <a:bodyPr/>
          <a:lstStyle/>
          <a:p>
            <a:r>
              <a:rPr lang="en-US" sz="2800" dirty="0" smtClean="0"/>
              <a:t>Fetal Alcohol Syndrome is a condition that results from exposure to alcohol while in the womb. Not all exposure to alcohol will cause FAS, but symptoms can include physical and mental abnormalities.</a:t>
            </a:r>
          </a:p>
          <a:p>
            <a:endParaRPr lang="en-US" sz="2800" dirty="0" smtClean="0"/>
          </a:p>
          <a:p>
            <a:pPr>
              <a:buNone/>
            </a:pPr>
            <a:r>
              <a:rPr lang="en-US" sz="2800" dirty="0" smtClean="0"/>
              <a:t/>
            </a:r>
            <a:br>
              <a:rPr lang="en-US" sz="2800" dirty="0" smtClean="0"/>
            </a:br>
            <a:endParaRPr lang="en-US" sz="2800" dirty="0" smtClean="0"/>
          </a:p>
        </p:txBody>
      </p:sp>
      <p:pic>
        <p:nvPicPr>
          <p:cNvPr id="41986" name="Picture 2" descr="http://www.improveeyesighthq.com/images/Child-with-fetal-alcohol-syndrome.jpg"/>
          <p:cNvPicPr>
            <a:picLocks noChangeAspect="1" noChangeArrowheads="1"/>
          </p:cNvPicPr>
          <p:nvPr/>
        </p:nvPicPr>
        <p:blipFill>
          <a:blip r:embed="rId2" cstate="print"/>
          <a:srcRect/>
          <a:stretch>
            <a:fillRect/>
          </a:stretch>
        </p:blipFill>
        <p:spPr bwMode="auto">
          <a:xfrm>
            <a:off x="2057400" y="2826655"/>
            <a:ext cx="5029200" cy="403134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Cell Differentiation</a:t>
            </a:r>
            <a:endParaRPr lang="en-US" dirty="0"/>
          </a:p>
        </p:txBody>
      </p:sp>
      <p:sp>
        <p:nvSpPr>
          <p:cNvPr id="3" name="Content Placeholder 2"/>
          <p:cNvSpPr>
            <a:spLocks noGrp="1"/>
          </p:cNvSpPr>
          <p:nvPr>
            <p:ph idx="1"/>
          </p:nvPr>
        </p:nvSpPr>
        <p:spPr>
          <a:xfrm>
            <a:off x="0" y="914400"/>
            <a:ext cx="9144000" cy="5943600"/>
          </a:xfrm>
        </p:spPr>
        <p:txBody>
          <a:bodyPr/>
          <a:lstStyle/>
          <a:p>
            <a:r>
              <a:rPr lang="en-US" sz="2800" dirty="0" smtClean="0"/>
              <a:t>In sea turtles, gender is determined by the temperature of the sand during the third trimester of their development. Warmer sand tends to produce female turtles while cooler sand produces male turtles.</a:t>
            </a:r>
          </a:p>
          <a:p>
            <a:pPr>
              <a:buNone/>
            </a:pPr>
            <a:r>
              <a:rPr lang="en-US" sz="2800" dirty="0" smtClean="0"/>
              <a:t/>
            </a:r>
            <a:br>
              <a:rPr lang="en-US" sz="2800" dirty="0" smtClean="0"/>
            </a:br>
            <a:endParaRPr lang="en-US" sz="2800" dirty="0" smtClean="0"/>
          </a:p>
        </p:txBody>
      </p:sp>
      <p:pic>
        <p:nvPicPr>
          <p:cNvPr id="44034" name="Picture 2" descr="http://eartheasy.com/blog/wp-content/uploads/2010/10/sea-turtle-main.jpg"/>
          <p:cNvPicPr>
            <a:picLocks noChangeAspect="1" noChangeArrowheads="1"/>
          </p:cNvPicPr>
          <p:nvPr/>
        </p:nvPicPr>
        <p:blipFill>
          <a:blip r:embed="rId2" cstate="print"/>
          <a:srcRect l="22479"/>
          <a:stretch>
            <a:fillRect/>
          </a:stretch>
        </p:blipFill>
        <p:spPr bwMode="auto">
          <a:xfrm>
            <a:off x="0" y="2743200"/>
            <a:ext cx="4467225" cy="3067050"/>
          </a:xfrm>
          <a:prstGeom prst="rect">
            <a:avLst/>
          </a:prstGeom>
          <a:noFill/>
        </p:spPr>
      </p:pic>
      <p:pic>
        <p:nvPicPr>
          <p:cNvPr id="44038" name="Picture 6" descr="http://simplebooklet.com/userFiles/a41621/UDo5z930kazKxTw21BG7DL/sjPXDnyI.jpg"/>
          <p:cNvPicPr>
            <a:picLocks noChangeAspect="1" noChangeArrowheads="1"/>
          </p:cNvPicPr>
          <p:nvPr/>
        </p:nvPicPr>
        <p:blipFill>
          <a:blip r:embed="rId3" cstate="print"/>
          <a:srcRect l="10000" t="9333" r="10000"/>
          <a:stretch>
            <a:fillRect/>
          </a:stretch>
        </p:blipFill>
        <p:spPr bwMode="auto">
          <a:xfrm>
            <a:off x="3505200" y="4419600"/>
            <a:ext cx="3048000" cy="2438400"/>
          </a:xfrm>
          <a:prstGeom prst="rect">
            <a:avLst/>
          </a:prstGeom>
          <a:noFill/>
        </p:spPr>
      </p:pic>
      <p:pic>
        <p:nvPicPr>
          <p:cNvPr id="44040" name="Picture 8" descr="http://www.sciencedaily.com/images/2006/05/060508175349.jpg"/>
          <p:cNvPicPr>
            <a:picLocks noChangeAspect="1" noChangeArrowheads="1"/>
          </p:cNvPicPr>
          <p:nvPr/>
        </p:nvPicPr>
        <p:blipFill>
          <a:blip r:embed="rId4" cstate="print"/>
          <a:srcRect/>
          <a:stretch>
            <a:fillRect/>
          </a:stretch>
        </p:blipFill>
        <p:spPr bwMode="auto">
          <a:xfrm>
            <a:off x="5881024" y="2743200"/>
            <a:ext cx="2946400" cy="2209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I. DNA Replication Review</a:t>
            </a:r>
          </a:p>
        </p:txBody>
      </p:sp>
      <p:sp>
        <p:nvSpPr>
          <p:cNvPr id="3075" name="Rectangle 3"/>
          <p:cNvSpPr>
            <a:spLocks noGrp="1" noChangeArrowheads="1"/>
          </p:cNvSpPr>
          <p:nvPr>
            <p:ph type="body" sz="half" idx="1"/>
          </p:nvPr>
        </p:nvSpPr>
        <p:spPr/>
        <p:txBody>
          <a:bodyPr/>
          <a:lstStyle/>
          <a:p>
            <a:pPr eaLnBrk="1" hangingPunct="1">
              <a:buFontTx/>
              <a:buNone/>
            </a:pPr>
            <a:endParaRPr lang="en-US" sz="2800" smtClean="0"/>
          </a:p>
        </p:txBody>
      </p:sp>
      <p:pic>
        <p:nvPicPr>
          <p:cNvPr id="3076" name="Picture 4" descr="0245"/>
          <p:cNvPicPr>
            <a:picLocks noGrp="1" noChangeAspect="1" noChangeArrowheads="1"/>
          </p:cNvPicPr>
          <p:nvPr>
            <p:ph sz="half" idx="2"/>
          </p:nvPr>
        </p:nvPicPr>
        <p:blipFill>
          <a:blip r:embed="rId2" cstate="print"/>
          <a:srcRect/>
          <a:stretch>
            <a:fillRect/>
          </a:stretch>
        </p:blipFill>
        <p:spPr>
          <a:xfrm>
            <a:off x="457200" y="1371600"/>
            <a:ext cx="8458200" cy="51816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p:txBody>
          <a:bodyPr/>
          <a:lstStyle/>
          <a:p>
            <a:pPr algn="just" eaLnBrk="1" hangingPunct="1">
              <a:buFontTx/>
              <a:buNone/>
            </a:pPr>
            <a:r>
              <a:rPr lang="en-US" sz="2800" smtClean="0">
                <a:solidFill>
                  <a:srgbClr val="000000"/>
                </a:solidFill>
                <a:latin typeface="Gill Sans Condensed" pitchFamily="34" charset="0"/>
                <a:cs typeface="Times New Roman" pitchFamily="18" charset="0"/>
              </a:rPr>
              <a:t>I. How DNA Replicates</a:t>
            </a:r>
            <a:endParaRPr lang="en-US" sz="2800" smtClean="0">
              <a:latin typeface="Gill Sans Condensed" pitchFamily="34" charset="0"/>
              <a:cs typeface="Times New Roman" pitchFamily="18" charset="0"/>
            </a:endParaRPr>
          </a:p>
          <a:p>
            <a:pPr algn="just" eaLnBrk="1" hangingPunct="1">
              <a:buFontTx/>
              <a:buNone/>
            </a:pPr>
            <a:endParaRPr lang="en-US" sz="2800" smtClean="0">
              <a:latin typeface="Gill Sans Condensed" pitchFamily="34" charset="0"/>
              <a:cs typeface="Times New Roman" pitchFamily="18" charset="0"/>
            </a:endParaRPr>
          </a:p>
          <a:p>
            <a:pPr algn="just" eaLnBrk="1" hangingPunct="1">
              <a:buFontTx/>
              <a:buNone/>
            </a:pPr>
            <a:r>
              <a:rPr lang="en-US" sz="2800" smtClean="0">
                <a:solidFill>
                  <a:srgbClr val="000000"/>
                </a:solidFill>
                <a:latin typeface="Gill Sans Condensed" pitchFamily="34" charset="0"/>
                <a:cs typeface="Times New Roman" pitchFamily="18" charset="0"/>
              </a:rPr>
              <a:t>DNA is a molecule composed of </a:t>
            </a:r>
            <a:r>
              <a:rPr lang="en-US" sz="2800" u="sng" smtClean="0">
                <a:solidFill>
                  <a:srgbClr val="CC0000"/>
                </a:solidFill>
                <a:latin typeface="Gill Sans Condensed" pitchFamily="34" charset="0"/>
                <a:cs typeface="Times New Roman" pitchFamily="18" charset="0"/>
              </a:rPr>
              <a:t>TWO</a:t>
            </a:r>
            <a:r>
              <a:rPr lang="en-US" sz="2800" smtClean="0">
                <a:solidFill>
                  <a:srgbClr val="000000"/>
                </a:solidFill>
                <a:latin typeface="Gill Sans Condensed" pitchFamily="34" charset="0"/>
                <a:cs typeface="Times New Roman" pitchFamily="18" charset="0"/>
              </a:rPr>
              <a:t> strands, each consisting of a sequence of </a:t>
            </a:r>
            <a:r>
              <a:rPr lang="en-US" sz="2800" u="sng" smtClean="0">
                <a:solidFill>
                  <a:srgbClr val="CC0000"/>
                </a:solidFill>
                <a:latin typeface="Gill Sans Condensed" pitchFamily="34" charset="0"/>
                <a:cs typeface="Times New Roman" pitchFamily="18" charset="0"/>
              </a:rPr>
              <a:t>nucleotides</a:t>
            </a:r>
            <a:r>
              <a:rPr lang="en-US" sz="2800" smtClean="0">
                <a:solidFill>
                  <a:srgbClr val="000000"/>
                </a:solidFill>
                <a:latin typeface="Gill Sans Condensed" pitchFamily="34" charset="0"/>
                <a:cs typeface="Times New Roman" pitchFamily="18" charset="0"/>
              </a:rPr>
              <a:t>.</a:t>
            </a:r>
            <a:endParaRPr lang="en-US" sz="2800" smtClean="0">
              <a:latin typeface="Gill Sans Condensed" pitchFamily="34" charset="0"/>
              <a:cs typeface="Times New Roman" pitchFamily="18" charset="0"/>
            </a:endParaRPr>
          </a:p>
          <a:p>
            <a:pPr algn="just" eaLnBrk="1" hangingPunct="1"/>
            <a:endParaRPr lang="en-US" sz="2800" smtClean="0">
              <a:latin typeface="Gill Sans Condensed" pitchFamily="34" charset="0"/>
              <a:cs typeface="Times New Roman" pitchFamily="18" charset="0"/>
            </a:endParaRPr>
          </a:p>
          <a:p>
            <a:pPr eaLnBrk="1" hangingPunct="1">
              <a:buFontTx/>
              <a:buNone/>
            </a:pPr>
            <a:r>
              <a:rPr lang="en-US" sz="2800" b="1" smtClean="0">
                <a:solidFill>
                  <a:srgbClr val="000000"/>
                </a:solidFill>
                <a:latin typeface="Gill Sans Condensed" pitchFamily="34" charset="0"/>
                <a:cs typeface="Arial" charset="0"/>
              </a:rPr>
              <a:t>The order of the </a:t>
            </a:r>
            <a:r>
              <a:rPr lang="en-US" sz="2800" b="1" u="sng" smtClean="0">
                <a:solidFill>
                  <a:srgbClr val="CC0000"/>
                </a:solidFill>
                <a:latin typeface="Gill Sans Condensed" pitchFamily="34" charset="0"/>
                <a:cs typeface="Arial" charset="0"/>
              </a:rPr>
              <a:t>nitrogen bases</a:t>
            </a:r>
            <a:r>
              <a:rPr lang="en-US" sz="2800" b="1" smtClean="0">
                <a:solidFill>
                  <a:srgbClr val="000000"/>
                </a:solidFill>
                <a:latin typeface="Gill Sans Condensed" pitchFamily="34" charset="0"/>
                <a:cs typeface="Arial" charset="0"/>
              </a:rPr>
              <a:t> on one strand mandates the sequence of bases on the </a:t>
            </a:r>
            <a:r>
              <a:rPr lang="en-US" sz="2800" b="1" u="sng" smtClean="0">
                <a:solidFill>
                  <a:srgbClr val="CC0000"/>
                </a:solidFill>
                <a:latin typeface="Gill Sans Condensed" pitchFamily="34" charset="0"/>
                <a:cs typeface="Arial" charset="0"/>
              </a:rPr>
              <a:t>complementary</a:t>
            </a:r>
            <a:r>
              <a:rPr lang="en-US" sz="2800" b="1" smtClean="0">
                <a:solidFill>
                  <a:srgbClr val="000000"/>
                </a:solidFill>
                <a:latin typeface="Gill Sans Condensed" pitchFamily="34" charset="0"/>
                <a:cs typeface="Arial" charset="0"/>
              </a:rPr>
              <a:t> strand. </a:t>
            </a:r>
          </a:p>
        </p:txBody>
      </p:sp>
      <p:sp>
        <p:nvSpPr>
          <p:cNvPr id="4099" name="WordArt 3"/>
          <p:cNvSpPr>
            <a:spLocks noChangeArrowheads="1" noChangeShapeType="1" noTextEdit="1"/>
          </p:cNvSpPr>
          <p:nvPr/>
        </p:nvSpPr>
        <p:spPr bwMode="auto">
          <a:xfrm>
            <a:off x="457200" y="274638"/>
            <a:ext cx="8229600" cy="1143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FFCC00"/>
                </a:solidFill>
                <a:latin typeface="Bodoni MT Ultra Bold"/>
              </a:rPr>
              <a:t>DNA Replication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sz="half" idx="2"/>
          </p:nvPr>
        </p:nvSpPr>
        <p:spPr>
          <a:xfrm>
            <a:off x="4652963" y="1600200"/>
            <a:ext cx="4033837" cy="4525963"/>
          </a:xfrm>
        </p:spPr>
        <p:txBody>
          <a:bodyPr/>
          <a:lstStyle/>
          <a:p>
            <a:pPr eaLnBrk="1" hangingPunct="1">
              <a:buFontTx/>
              <a:buNone/>
            </a:pPr>
            <a:r>
              <a:rPr lang="en-US" sz="2800" smtClean="0">
                <a:solidFill>
                  <a:srgbClr val="000000"/>
                </a:solidFill>
                <a:latin typeface="Gill Sans Condensed" pitchFamily="34" charset="0"/>
                <a:cs typeface="Times New Roman" pitchFamily="18" charset="0"/>
              </a:rPr>
              <a:t>Steps In Replication</a:t>
            </a:r>
            <a:endParaRPr lang="en-US" sz="2800" smtClean="0">
              <a:latin typeface="Gill Sans Condensed" pitchFamily="34" charset="0"/>
              <a:cs typeface="Times New Roman" pitchFamily="18" charset="0"/>
            </a:endParaRPr>
          </a:p>
          <a:p>
            <a:pPr eaLnBrk="1" hangingPunct="1"/>
            <a:r>
              <a:rPr lang="en-US" sz="2800" smtClean="0">
                <a:solidFill>
                  <a:srgbClr val="000000"/>
                </a:solidFill>
                <a:latin typeface="Gill Sans Condensed" pitchFamily="34" charset="0"/>
                <a:cs typeface="Times New Roman" pitchFamily="18" charset="0"/>
              </a:rPr>
              <a:t>1) </a:t>
            </a:r>
            <a:r>
              <a:rPr lang="en-US" sz="2800" smtClean="0">
                <a:solidFill>
                  <a:srgbClr val="FF0000"/>
                </a:solidFill>
                <a:latin typeface="Gill Sans Condensed" pitchFamily="34" charset="0"/>
                <a:cs typeface="Times New Roman" pitchFamily="18" charset="0"/>
              </a:rPr>
              <a:t>Enzymes</a:t>
            </a:r>
            <a:r>
              <a:rPr lang="en-US" sz="2800" smtClean="0">
                <a:solidFill>
                  <a:srgbClr val="000000"/>
                </a:solidFill>
                <a:latin typeface="Gill Sans Condensed" pitchFamily="34" charset="0"/>
                <a:cs typeface="Times New Roman" pitchFamily="18" charset="0"/>
              </a:rPr>
              <a:t> break down the </a:t>
            </a:r>
            <a:r>
              <a:rPr lang="en-US" sz="2800" u="sng" smtClean="0">
                <a:solidFill>
                  <a:srgbClr val="CC0000"/>
                </a:solidFill>
                <a:latin typeface="Gill Sans Condensed" pitchFamily="34" charset="0"/>
                <a:cs typeface="Times New Roman" pitchFamily="18" charset="0"/>
              </a:rPr>
              <a:t>hydrogen</a:t>
            </a:r>
            <a:r>
              <a:rPr lang="en-US" sz="2800" smtClean="0">
                <a:solidFill>
                  <a:srgbClr val="000000"/>
                </a:solidFill>
                <a:latin typeface="Gill Sans Condensed" pitchFamily="34" charset="0"/>
                <a:cs typeface="Times New Roman" pitchFamily="18" charset="0"/>
              </a:rPr>
              <a:t> bonds between the two DNA strands, unzipping the molecule</a:t>
            </a:r>
            <a:endParaRPr lang="en-US" sz="2800" smtClean="0">
              <a:latin typeface="Gill Sans Condensed" pitchFamily="34" charset="0"/>
              <a:cs typeface="Times New Roman" pitchFamily="18" charset="0"/>
            </a:endParaRPr>
          </a:p>
          <a:p>
            <a:pPr eaLnBrk="1" hangingPunct="1">
              <a:buFontTx/>
              <a:buNone/>
            </a:pPr>
            <a:endParaRPr lang="en-US" sz="2800" smtClean="0">
              <a:latin typeface="Gill Sans Condensed" pitchFamily="34" charset="0"/>
              <a:cs typeface="Times New Roman" pitchFamily="18" charset="0"/>
            </a:endParaRPr>
          </a:p>
          <a:p>
            <a:pPr eaLnBrk="1" hangingPunct="1"/>
            <a:endParaRPr lang="en-US" sz="2800" smtClean="0">
              <a:latin typeface="Gill Sans Condensed" pitchFamily="34" charset="0"/>
            </a:endParaRPr>
          </a:p>
        </p:txBody>
      </p:sp>
      <p:pic>
        <p:nvPicPr>
          <p:cNvPr id="5123" name="Picture 3" descr="Animated helix converts into sequence in G, A, T and C's"/>
          <p:cNvPicPr>
            <a:picLocks noGrp="1" noChangeAspect="1" noChangeArrowheads="1" noCrop="1"/>
          </p:cNvPicPr>
          <p:nvPr>
            <p:ph type="clipArt" sz="half" idx="1"/>
          </p:nvPr>
        </p:nvPicPr>
        <p:blipFill>
          <a:blip r:embed="rId2" cstate="print"/>
          <a:srcRect/>
          <a:stretch>
            <a:fillRect/>
          </a:stretch>
        </p:blipFill>
        <p:spPr>
          <a:xfrm>
            <a:off x="457200" y="1951038"/>
            <a:ext cx="4033838" cy="3824287"/>
          </a:xfrm>
          <a:noFill/>
        </p:spPr>
      </p:pic>
      <p:sp>
        <p:nvSpPr>
          <p:cNvPr id="5124" name="WordArt 4"/>
          <p:cNvSpPr>
            <a:spLocks noChangeArrowheads="1" noChangeShapeType="1" noTextEdit="1"/>
          </p:cNvSpPr>
          <p:nvPr/>
        </p:nvSpPr>
        <p:spPr bwMode="auto">
          <a:xfrm>
            <a:off x="457200" y="274638"/>
            <a:ext cx="8229600" cy="1143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3366FF"/>
                </a:solidFill>
                <a:latin typeface="Bodoni MT Ultra Bold"/>
              </a:rPr>
              <a:t>Steps in Replication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sz="half" idx="1"/>
          </p:nvPr>
        </p:nvSpPr>
        <p:spPr>
          <a:xfrm>
            <a:off x="457200" y="1600200"/>
            <a:ext cx="4033838" cy="4525963"/>
          </a:xfrm>
        </p:spPr>
        <p:txBody>
          <a:bodyPr/>
          <a:lstStyle/>
          <a:p>
            <a:pPr eaLnBrk="1" hangingPunct="1"/>
            <a:r>
              <a:rPr lang="en-US" sz="2800" smtClean="0">
                <a:solidFill>
                  <a:srgbClr val="000000"/>
                </a:solidFill>
                <a:latin typeface="Gill Sans Condensed" pitchFamily="34" charset="0"/>
                <a:cs typeface="Times New Roman" pitchFamily="18" charset="0"/>
              </a:rPr>
              <a:t>2) As the DNA unzips, free nucleotides (from surroundings in the nucleus)  bond to the single strands by </a:t>
            </a:r>
            <a:r>
              <a:rPr lang="en-US" sz="2800" u="sng" smtClean="0">
                <a:solidFill>
                  <a:srgbClr val="CC0000"/>
                </a:solidFill>
                <a:latin typeface="Gill Sans Condensed" pitchFamily="34" charset="0"/>
                <a:cs typeface="Times New Roman" pitchFamily="18" charset="0"/>
              </a:rPr>
              <a:t>base pairing</a:t>
            </a:r>
            <a:r>
              <a:rPr lang="en-US" sz="2800" smtClean="0">
                <a:solidFill>
                  <a:srgbClr val="000000"/>
                </a:solidFill>
                <a:latin typeface="Gill Sans Condensed" pitchFamily="34" charset="0"/>
                <a:cs typeface="Times New Roman" pitchFamily="18" charset="0"/>
              </a:rPr>
              <a:t> (A-T, G-C)</a:t>
            </a:r>
            <a:endParaRPr lang="en-US" sz="2800" smtClean="0">
              <a:latin typeface="Gill Sans Condensed" pitchFamily="34" charset="0"/>
              <a:cs typeface="Times New Roman" pitchFamily="18" charset="0"/>
            </a:endParaRPr>
          </a:p>
          <a:p>
            <a:pPr eaLnBrk="1" hangingPunct="1"/>
            <a:endParaRPr lang="en-US" sz="2800" smtClean="0">
              <a:solidFill>
                <a:srgbClr val="000000"/>
              </a:solidFill>
              <a:latin typeface="Gill Sans Condensed" pitchFamily="34" charset="0"/>
              <a:cs typeface="Times New Roman" pitchFamily="18" charset="0"/>
            </a:endParaRPr>
          </a:p>
          <a:p>
            <a:pPr eaLnBrk="1" hangingPunct="1"/>
            <a:endParaRPr lang="en-US" sz="2800" smtClean="0"/>
          </a:p>
        </p:txBody>
      </p:sp>
      <p:sp>
        <p:nvSpPr>
          <p:cNvPr id="6147" name="Rectangle 3"/>
          <p:cNvSpPr>
            <a:spLocks noChangeArrowheads="1"/>
          </p:cNvSpPr>
          <p:nvPr/>
        </p:nvSpPr>
        <p:spPr bwMode="auto">
          <a:xfrm>
            <a:off x="0" y="2095500"/>
            <a:ext cx="9144000" cy="0"/>
          </a:xfrm>
          <a:prstGeom prst="rect">
            <a:avLst/>
          </a:prstGeom>
          <a:noFill/>
          <a:ln w="9525">
            <a:noFill/>
            <a:miter lim="800000"/>
            <a:headEnd/>
            <a:tailEnd/>
          </a:ln>
        </p:spPr>
        <p:txBody>
          <a:bodyPr>
            <a:spAutoFit/>
          </a:bodyPr>
          <a:lstStyle/>
          <a:p>
            <a:endParaRPr lang="en-US"/>
          </a:p>
        </p:txBody>
      </p:sp>
      <p:pic>
        <p:nvPicPr>
          <p:cNvPr id="6148" name="Picture 4" descr="open dna animation.gif (20329 bytes)"/>
          <p:cNvPicPr>
            <a:picLocks noGrp="1" noChangeAspect="1" noChangeArrowheads="1" noCrop="1"/>
          </p:cNvPicPr>
          <p:nvPr>
            <p:ph type="clipArt" sz="half" idx="2"/>
          </p:nvPr>
        </p:nvPicPr>
        <p:blipFill>
          <a:blip r:embed="rId2" cstate="print"/>
          <a:srcRect/>
          <a:stretch>
            <a:fillRect/>
          </a:stretch>
        </p:blipFill>
        <p:spPr>
          <a:xfrm>
            <a:off x="4652963" y="1847850"/>
            <a:ext cx="4033837" cy="4030663"/>
          </a:xfrm>
          <a:noFill/>
        </p:spPr>
      </p:pic>
      <p:sp>
        <p:nvSpPr>
          <p:cNvPr id="6149" name="WordArt 5"/>
          <p:cNvSpPr>
            <a:spLocks noChangeArrowheads="1" noChangeShapeType="1" noTextEdit="1"/>
          </p:cNvSpPr>
          <p:nvPr/>
        </p:nvSpPr>
        <p:spPr bwMode="auto">
          <a:xfrm>
            <a:off x="457200" y="274638"/>
            <a:ext cx="8229600" cy="1143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3366FF"/>
                </a:solidFill>
                <a:latin typeface="Bodoni MT Ultra Bold"/>
              </a:rPr>
              <a:t>Steps in Replication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7200" y="1295400"/>
            <a:ext cx="8229600" cy="4830763"/>
          </a:xfrm>
        </p:spPr>
        <p:txBody>
          <a:bodyPr/>
          <a:lstStyle/>
          <a:p>
            <a:pPr eaLnBrk="1" hangingPunct="1"/>
            <a:r>
              <a:rPr lang="en-US" smtClean="0">
                <a:solidFill>
                  <a:srgbClr val="000000"/>
                </a:solidFill>
                <a:latin typeface="Gill Sans Condensed" pitchFamily="34" charset="0"/>
                <a:cs typeface="Times New Roman" pitchFamily="18" charset="0"/>
              </a:rPr>
              <a:t>3) Another </a:t>
            </a:r>
            <a:r>
              <a:rPr lang="en-US" u="sng" smtClean="0">
                <a:solidFill>
                  <a:srgbClr val="CC0000"/>
                </a:solidFill>
                <a:latin typeface="Gill Sans Condensed" pitchFamily="34" charset="0"/>
                <a:cs typeface="Times New Roman" pitchFamily="18" charset="0"/>
              </a:rPr>
              <a:t>DNA Polymerase</a:t>
            </a:r>
            <a:r>
              <a:rPr lang="en-US" smtClean="0">
                <a:solidFill>
                  <a:srgbClr val="000000"/>
                </a:solidFill>
                <a:latin typeface="Gill Sans Condensed" pitchFamily="34" charset="0"/>
                <a:cs typeface="Times New Roman" pitchFamily="18" charset="0"/>
              </a:rPr>
              <a:t> Enzyme bonds the new nucleotides into a </a:t>
            </a:r>
            <a:r>
              <a:rPr lang="en-US" sz="2800" u="sng" smtClean="0">
                <a:solidFill>
                  <a:srgbClr val="CC0000"/>
                </a:solidFill>
                <a:latin typeface="Gill Sans Condensed" pitchFamily="34" charset="0"/>
                <a:cs typeface="Times New Roman" pitchFamily="18" charset="0"/>
              </a:rPr>
              <a:t>chain</a:t>
            </a:r>
          </a:p>
          <a:p>
            <a:pPr eaLnBrk="1" hangingPunct="1">
              <a:buFontTx/>
              <a:buNone/>
            </a:pPr>
            <a:r>
              <a:rPr lang="en-US" smtClean="0">
                <a:solidFill>
                  <a:srgbClr val="000000"/>
                </a:solidFill>
                <a:latin typeface="Gill Sans Condensed" pitchFamily="34" charset="0"/>
                <a:cs typeface="Times New Roman" pitchFamily="18" charset="0"/>
              </a:rPr>
              <a:t>** The result of this process is the formation of TWO DNA molecules, each </a:t>
            </a:r>
            <a:r>
              <a:rPr lang="en-US" sz="2800" u="sng" smtClean="0">
                <a:solidFill>
                  <a:srgbClr val="CC0000"/>
                </a:solidFill>
                <a:latin typeface="Gill Sans Condensed" pitchFamily="34" charset="0"/>
                <a:cs typeface="Times New Roman" pitchFamily="18" charset="0"/>
              </a:rPr>
              <a:t>identical</a:t>
            </a:r>
            <a:r>
              <a:rPr lang="en-US" smtClean="0">
                <a:solidFill>
                  <a:srgbClr val="000000"/>
                </a:solidFill>
                <a:latin typeface="Gill Sans Condensed" pitchFamily="34" charset="0"/>
                <a:cs typeface="Times New Roman" pitchFamily="18" charset="0"/>
              </a:rPr>
              <a:t> to the original molecule.</a:t>
            </a:r>
            <a:endParaRPr lang="en-US" smtClean="0">
              <a:latin typeface="Gill Sans Condensed" pitchFamily="34" charset="0"/>
              <a:cs typeface="Times New Roman" pitchFamily="18" charset="0"/>
            </a:endParaRPr>
          </a:p>
          <a:p>
            <a:pPr eaLnBrk="1" hangingPunct="1"/>
            <a:endParaRPr lang="en-US" smtClean="0">
              <a:latin typeface="Gill Sans Condensed" pitchFamily="34" charset="0"/>
            </a:endParaRPr>
          </a:p>
        </p:txBody>
      </p:sp>
      <p:sp>
        <p:nvSpPr>
          <p:cNvPr id="7171" name="WordArt 7"/>
          <p:cNvSpPr>
            <a:spLocks noChangeArrowheads="1" noChangeShapeType="1" noTextEdit="1"/>
          </p:cNvSpPr>
          <p:nvPr/>
        </p:nvSpPr>
        <p:spPr bwMode="auto">
          <a:xfrm>
            <a:off x="457200" y="274638"/>
            <a:ext cx="8229600" cy="1143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3366FF"/>
                </a:solidFill>
                <a:latin typeface="Bodoni MT Ultra Bold"/>
              </a:rPr>
              <a:t>Steps in Replication</a:t>
            </a:r>
          </a:p>
        </p:txBody>
      </p:sp>
      <p:pic>
        <p:nvPicPr>
          <p:cNvPr id="7172" name="Picture 9" descr="http://bbruner.org/bitn/bitn_fig/dna_repl.gif"/>
          <p:cNvPicPr>
            <a:picLocks noChangeAspect="1" noChangeArrowheads="1"/>
          </p:cNvPicPr>
          <p:nvPr/>
        </p:nvPicPr>
        <p:blipFill>
          <a:blip r:embed="rId2" cstate="print"/>
          <a:srcRect/>
          <a:stretch>
            <a:fillRect/>
          </a:stretch>
        </p:blipFill>
        <p:spPr bwMode="auto">
          <a:xfrm>
            <a:off x="1600200" y="3962400"/>
            <a:ext cx="6189663"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Terms Review</a:t>
            </a:r>
          </a:p>
        </p:txBody>
      </p:sp>
      <p:sp>
        <p:nvSpPr>
          <p:cNvPr id="8195" name="Rectangle 3"/>
          <p:cNvSpPr>
            <a:spLocks noGrp="1" noChangeArrowheads="1"/>
          </p:cNvSpPr>
          <p:nvPr>
            <p:ph type="body" idx="1"/>
          </p:nvPr>
        </p:nvSpPr>
        <p:spPr>
          <a:xfrm>
            <a:off x="457200" y="1600200"/>
            <a:ext cx="8229600" cy="5257800"/>
          </a:xfrm>
        </p:spPr>
        <p:txBody>
          <a:bodyPr/>
          <a:lstStyle/>
          <a:p>
            <a:pPr eaLnBrk="1" hangingPunct="1">
              <a:lnSpc>
                <a:spcPct val="90000"/>
              </a:lnSpc>
              <a:buFontTx/>
              <a:buNone/>
            </a:pPr>
            <a:r>
              <a:rPr lang="en-US" smtClean="0"/>
              <a:t>Gene -  A segment of DNA that codes for a </a:t>
            </a:r>
            <a:r>
              <a:rPr lang="en-US" u="sng" smtClean="0">
                <a:solidFill>
                  <a:srgbClr val="CC0000"/>
                </a:solidFill>
                <a:latin typeface="Gill Sans Condensed" pitchFamily="34" charset="0"/>
              </a:rPr>
              <a:t>specific protein</a:t>
            </a:r>
          </a:p>
          <a:p>
            <a:pPr eaLnBrk="1" hangingPunct="1">
              <a:lnSpc>
                <a:spcPct val="90000"/>
              </a:lnSpc>
              <a:buFontTx/>
              <a:buNone/>
            </a:pPr>
            <a:r>
              <a:rPr lang="en-US" smtClean="0"/>
              <a:t>DNA – Long strand of nucleic acids, the master blueprint for all the proteins to be made in the cell.  Long strands of DNA are called </a:t>
            </a:r>
            <a:r>
              <a:rPr lang="en-US" u="sng" smtClean="0">
                <a:solidFill>
                  <a:srgbClr val="CC0000"/>
                </a:solidFill>
              </a:rPr>
              <a:t>chromatin</a:t>
            </a:r>
            <a:r>
              <a:rPr lang="en-US" smtClean="0"/>
              <a:t>. </a:t>
            </a:r>
          </a:p>
        </p:txBody>
      </p:sp>
      <p:pic>
        <p:nvPicPr>
          <p:cNvPr id="8196" name="Picture 5" descr="http://graphics8.nytimes.com/images/2007/08/01/health/adam/9344.jpg"/>
          <p:cNvPicPr>
            <a:picLocks noChangeAspect="1" noChangeArrowheads="1"/>
          </p:cNvPicPr>
          <p:nvPr/>
        </p:nvPicPr>
        <p:blipFill>
          <a:blip r:embed="rId2" cstate="print"/>
          <a:srcRect/>
          <a:stretch>
            <a:fillRect/>
          </a:stretch>
        </p:blipFill>
        <p:spPr bwMode="auto">
          <a:xfrm>
            <a:off x="4419600" y="4038600"/>
            <a:ext cx="43434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81000" y="457200"/>
            <a:ext cx="8229600" cy="4525963"/>
          </a:xfrm>
        </p:spPr>
        <p:txBody>
          <a:bodyPr/>
          <a:lstStyle/>
          <a:p>
            <a:pPr eaLnBrk="1" hangingPunct="1">
              <a:buFontTx/>
              <a:buNone/>
            </a:pPr>
            <a:r>
              <a:rPr lang="en-US" u="sng" smtClean="0">
                <a:solidFill>
                  <a:srgbClr val="CC0000"/>
                </a:solidFill>
                <a:latin typeface="Gill Sans Condensed" pitchFamily="34" charset="0"/>
              </a:rPr>
              <a:t>Chromosome</a:t>
            </a:r>
            <a:r>
              <a:rPr lang="en-US" smtClean="0"/>
              <a:t> – A strand of specific DNA that is coiled, condensed, and located in the nucleus. Humans have 23 pairs of chromosomes, for a total of 46 chromosomes. </a:t>
            </a:r>
          </a:p>
          <a:p>
            <a:pPr eaLnBrk="1" hangingPunct="1">
              <a:buFontTx/>
              <a:buNone/>
            </a:pPr>
            <a:endParaRPr lang="en-US" smtClean="0"/>
          </a:p>
        </p:txBody>
      </p:sp>
      <p:pic>
        <p:nvPicPr>
          <p:cNvPr id="9219" name="Picture 2" descr="http://4.bp.blogspot.com/_8tXATkplrJQ/R88tNzfLJBI/AAAAAAAAAK4/4VBnQmS9p3U/s400/chromosome.gif"/>
          <p:cNvPicPr>
            <a:picLocks noChangeAspect="1" noChangeArrowheads="1"/>
          </p:cNvPicPr>
          <p:nvPr/>
        </p:nvPicPr>
        <p:blipFill>
          <a:blip r:embed="rId2" cstate="print"/>
          <a:srcRect/>
          <a:stretch>
            <a:fillRect/>
          </a:stretch>
        </p:blipFill>
        <p:spPr bwMode="auto">
          <a:xfrm>
            <a:off x="5105400" y="2895600"/>
            <a:ext cx="3581400" cy="3627438"/>
          </a:xfrm>
          <a:prstGeom prst="rect">
            <a:avLst/>
          </a:prstGeom>
          <a:noFill/>
          <a:ln w="9525">
            <a:noFill/>
            <a:miter lim="800000"/>
            <a:headEnd/>
            <a:tailEnd/>
          </a:ln>
        </p:spPr>
      </p:pic>
      <p:pic>
        <p:nvPicPr>
          <p:cNvPr id="9220" name="Picture 4" descr="http://library.thinkquest.org/28751/media/review/figure/chromosome.gif"/>
          <p:cNvPicPr>
            <a:picLocks noChangeAspect="1" noChangeArrowheads="1"/>
          </p:cNvPicPr>
          <p:nvPr/>
        </p:nvPicPr>
        <p:blipFill>
          <a:blip r:embed="rId3" cstate="print"/>
          <a:srcRect/>
          <a:stretch>
            <a:fillRect/>
          </a:stretch>
        </p:blipFill>
        <p:spPr bwMode="auto">
          <a:xfrm>
            <a:off x="457200" y="3200400"/>
            <a:ext cx="4208463" cy="3276600"/>
          </a:xfrm>
          <a:prstGeom prst="rect">
            <a:avLst/>
          </a:prstGeom>
          <a:noFill/>
          <a:ln w="9525">
            <a:noFill/>
            <a:miter lim="800000"/>
            <a:headEnd/>
            <a:tailEnd/>
          </a:ln>
        </p:spPr>
      </p:pic>
      <p:sp>
        <p:nvSpPr>
          <p:cNvPr id="6" name="Rectangle 5"/>
          <p:cNvSpPr/>
          <p:nvPr/>
        </p:nvSpPr>
        <p:spPr>
          <a:xfrm>
            <a:off x="3048000" y="5029200"/>
            <a:ext cx="152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819400" y="487680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163</TotalTime>
  <Words>869</Words>
  <Application>Microsoft Office PowerPoint</Application>
  <PresentationFormat>On-screen Show (4:3)</PresentationFormat>
  <Paragraphs>138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PowerPoint Presentation</vt:lpstr>
      <vt:lpstr>DNA Mutation</vt:lpstr>
      <vt:lpstr>I. DNA Replication Review</vt:lpstr>
      <vt:lpstr>PowerPoint Presentation</vt:lpstr>
      <vt:lpstr>PowerPoint Presentation</vt:lpstr>
      <vt:lpstr>PowerPoint Presentation</vt:lpstr>
      <vt:lpstr>PowerPoint Presentation</vt:lpstr>
      <vt:lpstr>Terms Review</vt:lpstr>
      <vt:lpstr>PowerPoint Presentation</vt:lpstr>
      <vt:lpstr>II. Mutations</vt:lpstr>
      <vt:lpstr>II. Mutations</vt:lpstr>
      <vt:lpstr>III. Gene Mutations</vt:lpstr>
      <vt:lpstr>III. Gene Mutations</vt:lpstr>
      <vt:lpstr>III. Gene Mutations</vt:lpstr>
      <vt:lpstr>PowerPoint Presentation</vt:lpstr>
      <vt:lpstr>Gene Expression</vt:lpstr>
      <vt:lpstr>Gene Expression</vt:lpstr>
      <vt:lpstr>Gene Expression</vt:lpstr>
      <vt:lpstr>Gene Expression</vt:lpstr>
      <vt:lpstr>Cell Differentiation</vt:lpstr>
      <vt:lpstr>Cell Differentiation</vt:lpstr>
      <vt:lpstr>Cell Differentiation</vt:lpstr>
      <vt:lpstr>Cell Differentiation</vt:lpstr>
      <vt:lpstr>Cell Differentiation</vt:lpstr>
      <vt:lpstr>Cell Differentiation</vt:lpstr>
      <vt:lpstr>Cell Differentiation</vt:lpstr>
      <vt:lpstr>Cell Differentiation</vt:lpstr>
      <vt:lpstr>Cell Differentiation</vt:lpstr>
    </vt:vector>
  </TitlesOfParts>
  <Company>RRISD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Mutation</dc:title>
  <dc:creator>Administrator</dc:creator>
  <cp:lastModifiedBy>e131488</cp:lastModifiedBy>
  <cp:revision>20</cp:revision>
  <dcterms:created xsi:type="dcterms:W3CDTF">2008-01-17T14:39:13Z</dcterms:created>
  <dcterms:modified xsi:type="dcterms:W3CDTF">2014-11-21T14:31:48Z</dcterms:modified>
</cp:coreProperties>
</file>