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319" r:id="rId4"/>
    <p:sldId id="281" r:id="rId5"/>
    <p:sldId id="333" r:id="rId6"/>
    <p:sldId id="334" r:id="rId7"/>
    <p:sldId id="335" r:id="rId8"/>
    <p:sldId id="336" r:id="rId9"/>
    <p:sldId id="337" r:id="rId10"/>
    <p:sldId id="332"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80107" autoAdjust="0"/>
  </p:normalViewPr>
  <p:slideViewPr>
    <p:cSldViewPr>
      <p:cViewPr>
        <p:scale>
          <a:sx n="64" d="100"/>
          <a:sy n="64" d="100"/>
        </p:scale>
        <p:origin x="-133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B8AD3-170F-48EE-9552-CA92820854CA}"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72B36D-9E47-4933-AA4C-5893621979E1}" type="slidenum">
              <a:rPr lang="en-US" smtClean="0"/>
              <a:t>‹#›</a:t>
            </a:fld>
            <a:endParaRPr lang="en-US"/>
          </a:p>
        </p:txBody>
      </p:sp>
    </p:spTree>
    <p:extLst>
      <p:ext uri="{BB962C8B-B14F-4D97-AF65-F5344CB8AC3E}">
        <p14:creationId xmlns:p14="http://schemas.microsoft.com/office/powerpoint/2010/main" val="413204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D45B2EE8-6814-4566-929B-39B9C30559DB}" type="slidenum">
              <a:rPr lang="en-US" sz="1200">
                <a:solidFill>
                  <a:prstClr val="black"/>
                </a:solidFill>
              </a:rPr>
              <a:pPr/>
              <a:t>2</a:t>
            </a:fld>
            <a:endParaRPr lang="en-US"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cs typeface="Arial"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FB54F5BC-869E-42DD-9F25-7BB31904711D}" type="slidenum">
              <a:rPr lang="en-US" sz="1200" smtClean="0">
                <a:latin typeface="Arial" charset="0"/>
                <a:ea typeface="ＭＳ Ｐゴシック" pitchFamily="34" charset="-128"/>
                <a:cs typeface="Arial" charset="0"/>
              </a:rPr>
              <a:pPr/>
              <a:t>3</a:t>
            </a:fld>
            <a:endParaRPr lang="en-US" sz="1200" smtClean="0">
              <a:latin typeface="Arial" charset="0"/>
              <a:ea typeface="ＭＳ Ｐゴシック" pitchFamily="34" charset="-128"/>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fld id="{78D0B837-577B-4F9F-9091-EF8B310AB699}" type="slidenum">
              <a:rPr lang="en-US" sz="1200" smtClean="0">
                <a:latin typeface="Arial" pitchFamily="34" charset="0"/>
              </a:rPr>
              <a:pPr/>
              <a:t>5</a:t>
            </a:fld>
            <a:endParaRPr lang="en-US" sz="12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26"/>
          <p:cNvSpPr>
            <a:spLocks noGrp="1" noRot="1" noChangeAspect="1" noChangeArrowheads="1" noTextEdit="1"/>
          </p:cNvSpPr>
          <p:nvPr>
            <p:ph type="sldImg"/>
          </p:nvPr>
        </p:nvSpPr>
        <p:spPr>
          <a:ln/>
        </p:spPr>
      </p:sp>
      <p:sp>
        <p:nvSpPr>
          <p:cNvPr id="13209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Rot="1" noChangeAspect="1" noChangeArrowheads="1" noTextEdit="1"/>
          </p:cNvSpPr>
          <p:nvPr>
            <p:ph type="sldImg"/>
          </p:nvPr>
        </p:nvSpPr>
        <p:spPr>
          <a:ln/>
        </p:spPr>
      </p:sp>
      <p:sp>
        <p:nvSpPr>
          <p:cNvPr id="1351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2100" y="6594475"/>
            <a:ext cx="36179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0" fontAlgn="base" hangingPunct="0">
              <a:spcBef>
                <a:spcPct val="0"/>
              </a:spcBef>
              <a:spcAft>
                <a:spcPct val="0"/>
              </a:spcAft>
            </a:pPr>
            <a:r>
              <a:rPr lang="en-US" sz="900">
                <a:solidFill>
                  <a:srgbClr val="808080"/>
                </a:solidFill>
              </a:rPr>
              <a:t>Copyright © 2006 Pearson Education, Inc., publishing as Benjamin Cummings</a:t>
            </a:r>
          </a:p>
        </p:txBody>
      </p:sp>
      <p:sp>
        <p:nvSpPr>
          <p:cNvPr id="5" name="Rectangle 5"/>
          <p:cNvSpPr>
            <a:spLocks noChangeArrowheads="1"/>
          </p:cNvSpPr>
          <p:nvPr/>
        </p:nvSpPr>
        <p:spPr bwMode="auto">
          <a:xfrm flipV="1">
            <a:off x="0" y="0"/>
            <a:ext cx="9140825" cy="84138"/>
          </a:xfrm>
          <a:prstGeom prst="rect">
            <a:avLst/>
          </a:prstGeom>
          <a:gradFill rotWithShape="0">
            <a:gsLst>
              <a:gs pos="0">
                <a:srgbClr val="65CAE3"/>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800">
              <a:solidFill>
                <a:srgbClr val="000000"/>
              </a:solidFill>
            </a:endParaRPr>
          </a:p>
        </p:txBody>
      </p:sp>
      <p:pic>
        <p:nvPicPr>
          <p:cNvPr id="6" name="Picture 6" descr="cover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1620838" y="5888038"/>
            <a:ext cx="36718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0" fontAlgn="base" hangingPunct="0">
              <a:spcBef>
                <a:spcPct val="0"/>
              </a:spcBef>
              <a:spcAft>
                <a:spcPct val="0"/>
              </a:spcAft>
            </a:pPr>
            <a:r>
              <a:rPr lang="en-US" sz="1400">
                <a:solidFill>
                  <a:srgbClr val="000000"/>
                </a:solidFill>
                <a:latin typeface="Arial" charset="0"/>
              </a:rPr>
              <a:t>PowerPoint</a:t>
            </a:r>
            <a:r>
              <a:rPr lang="en-US" sz="1400" baseline="30000">
                <a:solidFill>
                  <a:srgbClr val="000000"/>
                </a:solidFill>
                <a:latin typeface="Arial" charset="0"/>
              </a:rPr>
              <a:t>®</a:t>
            </a:r>
            <a:r>
              <a:rPr lang="en-US" sz="1400">
                <a:solidFill>
                  <a:srgbClr val="000000"/>
                </a:solidFill>
                <a:latin typeface="Arial" charset="0"/>
              </a:rPr>
              <a:t> Slides prepared by </a:t>
            </a:r>
          </a:p>
          <a:p>
            <a:pPr algn="r" eaLnBrk="0" fontAlgn="base" hangingPunct="0">
              <a:spcBef>
                <a:spcPct val="0"/>
              </a:spcBef>
              <a:spcAft>
                <a:spcPct val="0"/>
              </a:spcAft>
            </a:pPr>
            <a:r>
              <a:rPr lang="en-US" sz="1400">
                <a:solidFill>
                  <a:srgbClr val="000000"/>
                </a:solidFill>
                <a:latin typeface="Arial" charset="0"/>
              </a:rPr>
              <a:t>Jay Withgott and Heidi Marcum</a:t>
            </a:r>
          </a:p>
        </p:txBody>
      </p:sp>
      <p:sp>
        <p:nvSpPr>
          <p:cNvPr id="8" name="Text Box 8"/>
          <p:cNvSpPr txBox="1">
            <a:spLocks noChangeArrowheads="1"/>
          </p:cNvSpPr>
          <p:nvPr/>
        </p:nvSpPr>
        <p:spPr bwMode="auto">
          <a:xfrm>
            <a:off x="641350" y="2133600"/>
            <a:ext cx="14208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0" fontAlgn="base" hangingPunct="0">
              <a:spcBef>
                <a:spcPct val="0"/>
              </a:spcBef>
              <a:spcAft>
                <a:spcPct val="0"/>
              </a:spcAft>
            </a:pPr>
            <a:r>
              <a:rPr lang="en-US" sz="4800" b="1">
                <a:solidFill>
                  <a:srgbClr val="009DCC"/>
                </a:solidFill>
              </a:rPr>
              <a:t>Ch 3</a:t>
            </a:r>
          </a:p>
        </p:txBody>
      </p:sp>
      <p:sp>
        <p:nvSpPr>
          <p:cNvPr id="9" name="Text Box 9"/>
          <p:cNvSpPr txBox="1">
            <a:spLocks noChangeArrowheads="1"/>
          </p:cNvSpPr>
          <p:nvPr/>
        </p:nvSpPr>
        <p:spPr bwMode="auto">
          <a:xfrm>
            <a:off x="655638" y="3400425"/>
            <a:ext cx="2406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0" fontAlgn="base" hangingPunct="0">
              <a:spcBef>
                <a:spcPct val="0"/>
              </a:spcBef>
              <a:spcAft>
                <a:spcPct val="0"/>
              </a:spcAft>
            </a:pPr>
            <a:r>
              <a:rPr lang="en-US" sz="3200" b="1">
                <a:solidFill>
                  <a:srgbClr val="009DCC"/>
                </a:solidFill>
              </a:rPr>
              <a:t>Chapter title</a:t>
            </a:r>
          </a:p>
        </p:txBody>
      </p:sp>
      <p:sp>
        <p:nvSpPr>
          <p:cNvPr id="10" name="Text Box 10"/>
          <p:cNvSpPr txBox="1">
            <a:spLocks noChangeArrowheads="1"/>
          </p:cNvSpPr>
          <p:nvPr/>
        </p:nvSpPr>
        <p:spPr bwMode="auto">
          <a:xfrm>
            <a:off x="782638" y="4514850"/>
            <a:ext cx="1222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0" fontAlgn="base" hangingPunct="0">
              <a:spcBef>
                <a:spcPct val="0"/>
              </a:spcBef>
              <a:spcAft>
                <a:spcPct val="0"/>
              </a:spcAft>
            </a:pPr>
            <a:r>
              <a:rPr lang="en-US" sz="2400">
                <a:solidFill>
                  <a:srgbClr val="BD3B18"/>
                </a:solidFill>
              </a:rPr>
              <a:t>Part title</a:t>
            </a:r>
          </a:p>
        </p:txBody>
      </p:sp>
      <p:sp>
        <p:nvSpPr>
          <p:cNvPr id="11" name="Rectangle 11"/>
          <p:cNvSpPr>
            <a:spLocks noChangeArrowheads="1"/>
          </p:cNvSpPr>
          <p:nvPr userDrawn="1"/>
        </p:nvSpPr>
        <p:spPr bwMode="auto">
          <a:xfrm flipV="1">
            <a:off x="0" y="0"/>
            <a:ext cx="9140825" cy="84138"/>
          </a:xfrm>
          <a:prstGeom prst="rect">
            <a:avLst/>
          </a:prstGeom>
          <a:solidFill>
            <a:srgbClr val="68D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800">
              <a:solidFill>
                <a:srgbClr val="000000"/>
              </a:solidFill>
            </a:endParaRPr>
          </a:p>
        </p:txBody>
      </p:sp>
      <p:sp>
        <p:nvSpPr>
          <p:cNvPr id="416770" name="Rectangle 2"/>
          <p:cNvSpPr>
            <a:spLocks noGrp="1" noChangeArrowheads="1"/>
          </p:cNvSpPr>
          <p:nvPr>
            <p:ph type="ctrTitle"/>
          </p:nvPr>
        </p:nvSpPr>
        <p:spPr>
          <a:xfrm>
            <a:off x="685800" y="2286000"/>
            <a:ext cx="7772400" cy="536575"/>
          </a:xfrm>
        </p:spPr>
        <p:txBody>
          <a:bodyPr/>
          <a:lstStyle>
            <a:lvl1pPr>
              <a:defRPr/>
            </a:lvl1pPr>
          </a:lstStyle>
          <a:p>
            <a:r>
              <a:rPr lang="en-US"/>
              <a:t>Click to edit Master title style</a:t>
            </a:r>
          </a:p>
        </p:txBody>
      </p:sp>
      <p:sp>
        <p:nvSpPr>
          <p:cNvPr id="416771" name="Rectangle 3"/>
          <p:cNvSpPr>
            <a:spLocks noGrp="1" noChangeArrowheads="1"/>
          </p:cNvSpPr>
          <p:nvPr>
            <p:ph type="subTitle" idx="1"/>
          </p:nvPr>
        </p:nvSpPr>
        <p:spPr>
          <a:xfrm>
            <a:off x="1371600" y="4524375"/>
            <a:ext cx="6400800" cy="476250"/>
          </a:xfrm>
        </p:spPr>
        <p:txBody>
          <a:bodyPr/>
          <a:lstStyle>
            <a:lvl1pPr marL="0" indent="0" algn="ctr">
              <a:buFont typeface="Times New Roman" pitchFamily="18" charset="0"/>
              <a:buNone/>
              <a:defRPr/>
            </a:lvl1pPr>
          </a:lstStyle>
          <a:p>
            <a:r>
              <a:rPr lang="en-US"/>
              <a:t>Click to edit Master subtitle style</a:t>
            </a:r>
          </a:p>
        </p:txBody>
      </p:sp>
    </p:spTree>
    <p:extLst>
      <p:ext uri="{BB962C8B-B14F-4D97-AF65-F5344CB8AC3E}">
        <p14:creationId xmlns:p14="http://schemas.microsoft.com/office/powerpoint/2010/main" val="29990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ppt_w/2"/>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104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180975"/>
            <a:ext cx="2197100" cy="4765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88" y="180975"/>
            <a:ext cx="6438900" cy="4765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2971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8288" y="180975"/>
            <a:ext cx="8685212" cy="536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2088" y="2247900"/>
            <a:ext cx="4318000" cy="2698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2488" y="2247900"/>
            <a:ext cx="4318000" cy="2698750"/>
          </a:xfrm>
        </p:spPr>
        <p:txBody>
          <a:bodyPr/>
          <a:lstStyle/>
          <a:p>
            <a:pPr lvl="0"/>
            <a:endParaRPr lang="en-US" noProof="0" smtClean="0"/>
          </a:p>
        </p:txBody>
      </p:sp>
    </p:spTree>
    <p:extLst>
      <p:ext uri="{BB962C8B-B14F-4D97-AF65-F5344CB8AC3E}">
        <p14:creationId xmlns:p14="http://schemas.microsoft.com/office/powerpoint/2010/main" val="381559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48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070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88" y="2247900"/>
            <a:ext cx="4318000" cy="2698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2247900"/>
            <a:ext cx="4318000" cy="2698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22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054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039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8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543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295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68288" y="180975"/>
            <a:ext cx="86852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192088" y="2247900"/>
            <a:ext cx="87884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5749" name="Rectangle 5"/>
          <p:cNvSpPr>
            <a:spLocks noChangeArrowheads="1"/>
          </p:cNvSpPr>
          <p:nvPr/>
        </p:nvSpPr>
        <p:spPr bwMode="auto">
          <a:xfrm flipV="1">
            <a:off x="0" y="0"/>
            <a:ext cx="9140825" cy="84138"/>
          </a:xfrm>
          <a:prstGeom prst="rect">
            <a:avLst/>
          </a:prstGeom>
          <a:gradFill rotWithShape="1">
            <a:gsLst>
              <a:gs pos="0">
                <a:srgbClr val="05AAE5"/>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800">
              <a:solidFill>
                <a:srgbClr val="000000"/>
              </a:solidFill>
            </a:endParaRPr>
          </a:p>
        </p:txBody>
      </p:sp>
      <p:sp>
        <p:nvSpPr>
          <p:cNvPr id="415750" name="Rectangle 6"/>
          <p:cNvSpPr>
            <a:spLocks noChangeArrowheads="1"/>
          </p:cNvSpPr>
          <p:nvPr userDrawn="1"/>
        </p:nvSpPr>
        <p:spPr bwMode="auto">
          <a:xfrm flipV="1">
            <a:off x="0" y="0"/>
            <a:ext cx="9140825" cy="84138"/>
          </a:xfrm>
          <a:prstGeom prst="rect">
            <a:avLst/>
          </a:prstGeom>
          <a:gradFill rotWithShape="1">
            <a:gsLst>
              <a:gs pos="0">
                <a:srgbClr val="05AAE5"/>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800">
              <a:solidFill>
                <a:srgbClr val="000000"/>
              </a:solidFill>
            </a:endParaRPr>
          </a:p>
        </p:txBody>
      </p:sp>
      <p:sp>
        <p:nvSpPr>
          <p:cNvPr id="4102" name="Rectangle 9"/>
          <p:cNvSpPr>
            <a:spLocks noChangeArrowheads="1"/>
          </p:cNvSpPr>
          <p:nvPr userDrawn="1"/>
        </p:nvSpPr>
        <p:spPr bwMode="auto">
          <a:xfrm>
            <a:off x="3581400" y="6553200"/>
            <a:ext cx="19796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sz="1000">
                <a:solidFill>
                  <a:srgbClr val="000000"/>
                </a:solidFill>
                <a:latin typeface="Arial" charset="0"/>
              </a:rPr>
              <a:t>© 2011 Pearson Education, Inc.</a:t>
            </a:r>
          </a:p>
        </p:txBody>
      </p:sp>
    </p:spTree>
    <p:extLst>
      <p:ext uri="{BB962C8B-B14F-4D97-AF65-F5344CB8AC3E}">
        <p14:creationId xmlns:p14="http://schemas.microsoft.com/office/powerpoint/2010/main" val="2083282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15749"/>
                                        </p:tgtEl>
                                        <p:attrNameLst>
                                          <p:attrName>style.visibility</p:attrName>
                                        </p:attrNameLst>
                                      </p:cBhvr>
                                      <p:to>
                                        <p:strVal val="visible"/>
                                      </p:to>
                                    </p:set>
                                    <p:anim calcmode="lin" valueType="num">
                                      <p:cBhvr>
                                        <p:cTn id="7" dur="500" fill="hold"/>
                                        <p:tgtEl>
                                          <p:spTgt spid="415749"/>
                                        </p:tgtEl>
                                        <p:attrNameLst>
                                          <p:attrName>ppt_x</p:attrName>
                                        </p:attrNameLst>
                                      </p:cBhvr>
                                      <p:tavLst>
                                        <p:tav tm="0">
                                          <p:val>
                                            <p:strVal val="#ppt_x-#ppt_w/2"/>
                                          </p:val>
                                        </p:tav>
                                        <p:tav tm="100000">
                                          <p:val>
                                            <p:strVal val="#ppt_x"/>
                                          </p:val>
                                        </p:tav>
                                      </p:tavLst>
                                    </p:anim>
                                    <p:anim calcmode="lin" valueType="num">
                                      <p:cBhvr>
                                        <p:cTn id="8" dur="500" fill="hold"/>
                                        <p:tgtEl>
                                          <p:spTgt spid="415749"/>
                                        </p:tgtEl>
                                        <p:attrNameLst>
                                          <p:attrName>ppt_y</p:attrName>
                                        </p:attrNameLst>
                                      </p:cBhvr>
                                      <p:tavLst>
                                        <p:tav tm="0">
                                          <p:val>
                                            <p:strVal val="#ppt_y"/>
                                          </p:val>
                                        </p:tav>
                                        <p:tav tm="100000">
                                          <p:val>
                                            <p:strVal val="#ppt_y"/>
                                          </p:val>
                                        </p:tav>
                                      </p:tavLst>
                                    </p:anim>
                                    <p:anim calcmode="lin" valueType="num">
                                      <p:cBhvr>
                                        <p:cTn id="9" dur="500" fill="hold"/>
                                        <p:tgtEl>
                                          <p:spTgt spid="415749"/>
                                        </p:tgtEl>
                                        <p:attrNameLst>
                                          <p:attrName>ppt_w</p:attrName>
                                        </p:attrNameLst>
                                      </p:cBhvr>
                                      <p:tavLst>
                                        <p:tav tm="0">
                                          <p:val>
                                            <p:fltVal val="0"/>
                                          </p:val>
                                        </p:tav>
                                        <p:tav tm="100000">
                                          <p:val>
                                            <p:strVal val="#ppt_w"/>
                                          </p:val>
                                        </p:tav>
                                      </p:tavLst>
                                    </p:anim>
                                    <p:anim calcmode="lin" valueType="num">
                                      <p:cBhvr>
                                        <p:cTn id="10" dur="500" fill="hold"/>
                                        <p:tgtEl>
                                          <p:spTgt spid="41574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15750"/>
                                        </p:tgtEl>
                                        <p:attrNameLst>
                                          <p:attrName>style.visibility</p:attrName>
                                        </p:attrNameLst>
                                      </p:cBhvr>
                                      <p:to>
                                        <p:strVal val="visible"/>
                                      </p:to>
                                    </p:set>
                                    <p:anim calcmode="lin" valueType="num">
                                      <p:cBhvr>
                                        <p:cTn id="14" dur="500" fill="hold"/>
                                        <p:tgtEl>
                                          <p:spTgt spid="415750"/>
                                        </p:tgtEl>
                                        <p:attrNameLst>
                                          <p:attrName>ppt_x</p:attrName>
                                        </p:attrNameLst>
                                      </p:cBhvr>
                                      <p:tavLst>
                                        <p:tav tm="0">
                                          <p:val>
                                            <p:strVal val="#ppt_x-#ppt_w/2"/>
                                          </p:val>
                                        </p:tav>
                                        <p:tav tm="100000">
                                          <p:val>
                                            <p:strVal val="#ppt_x"/>
                                          </p:val>
                                        </p:tav>
                                      </p:tavLst>
                                    </p:anim>
                                    <p:anim calcmode="lin" valueType="num">
                                      <p:cBhvr>
                                        <p:cTn id="15" dur="500" fill="hold"/>
                                        <p:tgtEl>
                                          <p:spTgt spid="415750"/>
                                        </p:tgtEl>
                                        <p:attrNameLst>
                                          <p:attrName>ppt_y</p:attrName>
                                        </p:attrNameLst>
                                      </p:cBhvr>
                                      <p:tavLst>
                                        <p:tav tm="0">
                                          <p:val>
                                            <p:strVal val="#ppt_y"/>
                                          </p:val>
                                        </p:tav>
                                        <p:tav tm="100000">
                                          <p:val>
                                            <p:strVal val="#ppt_y"/>
                                          </p:val>
                                        </p:tav>
                                      </p:tavLst>
                                    </p:anim>
                                    <p:anim calcmode="lin" valueType="num">
                                      <p:cBhvr>
                                        <p:cTn id="16" dur="500" fill="hold"/>
                                        <p:tgtEl>
                                          <p:spTgt spid="415750"/>
                                        </p:tgtEl>
                                        <p:attrNameLst>
                                          <p:attrName>ppt_w</p:attrName>
                                        </p:attrNameLst>
                                      </p:cBhvr>
                                      <p:tavLst>
                                        <p:tav tm="0">
                                          <p:val>
                                            <p:fltVal val="0"/>
                                          </p:val>
                                        </p:tav>
                                        <p:tav tm="100000">
                                          <p:val>
                                            <p:strVal val="#ppt_w"/>
                                          </p:val>
                                        </p:tav>
                                      </p:tavLst>
                                    </p:anim>
                                    <p:anim calcmode="lin" valueType="num">
                                      <p:cBhvr>
                                        <p:cTn id="17" dur="500" fill="hold"/>
                                        <p:tgtEl>
                                          <p:spTgt spid="4157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9" grpId="0" animBg="1"/>
      <p:bldP spid="415750" grpId="0" animBg="1"/>
    </p:bldLst>
  </p:timing>
  <p:txStyles>
    <p:titleStyle>
      <a:lvl1pPr algn="l" rtl="0" eaLnBrk="0" fontAlgn="base" hangingPunct="0">
        <a:lnSpc>
          <a:spcPct val="110000"/>
        </a:lnSpc>
        <a:spcBef>
          <a:spcPct val="0"/>
        </a:spcBef>
        <a:spcAft>
          <a:spcPct val="0"/>
        </a:spcAft>
        <a:defRPr sz="3200" b="1">
          <a:solidFill>
            <a:srgbClr val="003399"/>
          </a:solidFill>
          <a:latin typeface="+mj-lt"/>
          <a:ea typeface="+mj-ea"/>
          <a:cs typeface="+mj-cs"/>
        </a:defRPr>
      </a:lvl1pPr>
      <a:lvl2pPr algn="l" rtl="0" eaLnBrk="0" fontAlgn="base" hangingPunct="0">
        <a:lnSpc>
          <a:spcPct val="110000"/>
        </a:lnSpc>
        <a:spcBef>
          <a:spcPct val="0"/>
        </a:spcBef>
        <a:spcAft>
          <a:spcPct val="0"/>
        </a:spcAft>
        <a:defRPr sz="3200" b="1">
          <a:solidFill>
            <a:srgbClr val="003399"/>
          </a:solidFill>
          <a:latin typeface="Arial" charset="0"/>
        </a:defRPr>
      </a:lvl2pPr>
      <a:lvl3pPr algn="l" rtl="0" eaLnBrk="0" fontAlgn="base" hangingPunct="0">
        <a:lnSpc>
          <a:spcPct val="110000"/>
        </a:lnSpc>
        <a:spcBef>
          <a:spcPct val="0"/>
        </a:spcBef>
        <a:spcAft>
          <a:spcPct val="0"/>
        </a:spcAft>
        <a:defRPr sz="3200" b="1">
          <a:solidFill>
            <a:srgbClr val="003399"/>
          </a:solidFill>
          <a:latin typeface="Arial" charset="0"/>
        </a:defRPr>
      </a:lvl3pPr>
      <a:lvl4pPr algn="l" rtl="0" eaLnBrk="0" fontAlgn="base" hangingPunct="0">
        <a:lnSpc>
          <a:spcPct val="110000"/>
        </a:lnSpc>
        <a:spcBef>
          <a:spcPct val="0"/>
        </a:spcBef>
        <a:spcAft>
          <a:spcPct val="0"/>
        </a:spcAft>
        <a:defRPr sz="3200" b="1">
          <a:solidFill>
            <a:srgbClr val="003399"/>
          </a:solidFill>
          <a:latin typeface="Arial" charset="0"/>
        </a:defRPr>
      </a:lvl4pPr>
      <a:lvl5pPr algn="l" rtl="0" eaLnBrk="0" fontAlgn="base" hangingPunct="0">
        <a:lnSpc>
          <a:spcPct val="110000"/>
        </a:lnSpc>
        <a:spcBef>
          <a:spcPct val="0"/>
        </a:spcBef>
        <a:spcAft>
          <a:spcPct val="0"/>
        </a:spcAft>
        <a:defRPr sz="3200" b="1">
          <a:solidFill>
            <a:srgbClr val="003399"/>
          </a:solidFill>
          <a:latin typeface="Arial" charset="0"/>
        </a:defRPr>
      </a:lvl5pPr>
      <a:lvl6pPr marL="457200" algn="l" rtl="0" fontAlgn="base">
        <a:lnSpc>
          <a:spcPct val="110000"/>
        </a:lnSpc>
        <a:spcBef>
          <a:spcPct val="0"/>
        </a:spcBef>
        <a:spcAft>
          <a:spcPct val="0"/>
        </a:spcAft>
        <a:defRPr sz="3200" b="1">
          <a:solidFill>
            <a:srgbClr val="003399"/>
          </a:solidFill>
          <a:latin typeface="Arial" charset="0"/>
        </a:defRPr>
      </a:lvl6pPr>
      <a:lvl7pPr marL="914400" algn="l" rtl="0" fontAlgn="base">
        <a:lnSpc>
          <a:spcPct val="110000"/>
        </a:lnSpc>
        <a:spcBef>
          <a:spcPct val="0"/>
        </a:spcBef>
        <a:spcAft>
          <a:spcPct val="0"/>
        </a:spcAft>
        <a:defRPr sz="3200" b="1">
          <a:solidFill>
            <a:srgbClr val="003399"/>
          </a:solidFill>
          <a:latin typeface="Arial" charset="0"/>
        </a:defRPr>
      </a:lvl7pPr>
      <a:lvl8pPr marL="1371600" algn="l" rtl="0" fontAlgn="base">
        <a:lnSpc>
          <a:spcPct val="110000"/>
        </a:lnSpc>
        <a:spcBef>
          <a:spcPct val="0"/>
        </a:spcBef>
        <a:spcAft>
          <a:spcPct val="0"/>
        </a:spcAft>
        <a:defRPr sz="3200" b="1">
          <a:solidFill>
            <a:srgbClr val="003399"/>
          </a:solidFill>
          <a:latin typeface="Arial" charset="0"/>
        </a:defRPr>
      </a:lvl8pPr>
      <a:lvl9pPr marL="1828800" algn="l" rtl="0" fontAlgn="base">
        <a:lnSpc>
          <a:spcPct val="110000"/>
        </a:lnSpc>
        <a:spcBef>
          <a:spcPct val="0"/>
        </a:spcBef>
        <a:spcAft>
          <a:spcPct val="0"/>
        </a:spcAft>
        <a:defRPr sz="3200" b="1">
          <a:solidFill>
            <a:srgbClr val="003399"/>
          </a:solidFill>
          <a:latin typeface="Arial" charset="0"/>
        </a:defRPr>
      </a:lvl9pPr>
    </p:titleStyle>
    <p:bodyStyle>
      <a:lvl1pPr marL="342900" indent="-342900" algn="l" rtl="0" eaLnBrk="0" fontAlgn="base" hangingPunct="0">
        <a:lnSpc>
          <a:spcPct val="90000"/>
        </a:lnSpc>
        <a:spcBef>
          <a:spcPct val="40000"/>
        </a:spcBef>
        <a:spcAft>
          <a:spcPct val="0"/>
        </a:spcAft>
        <a:buClr>
          <a:srgbClr val="006600"/>
        </a:buClr>
        <a:buFont typeface="Times New Roman" pitchFamily="18" charset="0"/>
        <a:buChar char="•"/>
        <a:defRPr sz="2800">
          <a:solidFill>
            <a:schemeClr val="tx1"/>
          </a:solidFill>
          <a:latin typeface="+mn-lt"/>
          <a:ea typeface="+mn-ea"/>
          <a:cs typeface="+mn-cs"/>
        </a:defRPr>
      </a:lvl1pPr>
      <a:lvl2pPr marL="742950" indent="-285750" algn="l" rtl="0" eaLnBrk="0" fontAlgn="base" hangingPunct="0">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2pPr>
      <a:lvl3pPr marL="1143000" indent="-228600" algn="l" rtl="0" eaLnBrk="0" fontAlgn="base" hangingPunct="0">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3pPr>
      <a:lvl4pPr marL="1600200" indent="-228600" algn="l" rtl="0" eaLnBrk="0" fontAlgn="base" hangingPunct="0">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4pPr>
      <a:lvl5pPr marL="2057400" indent="-228600" algn="l" rtl="0" eaLnBrk="0" fontAlgn="base" hangingPunct="0">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5pPr>
      <a:lvl6pPr marL="2514600" indent="-228600" algn="l" rtl="0" fontAlgn="base">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6pPr>
      <a:lvl7pPr marL="2971800" indent="-228600" algn="l" rtl="0" fontAlgn="base">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7pPr>
      <a:lvl8pPr marL="3429000" indent="-228600" algn="l" rtl="0" fontAlgn="base">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8pPr>
      <a:lvl9pPr marL="3886200" indent="-228600" algn="l" rtl="0" fontAlgn="base">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fws.gov/international/cites/index.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ucnredlis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84700" y="2776538"/>
            <a:ext cx="441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0" fontAlgn="base" hangingPunct="0">
              <a:spcBef>
                <a:spcPts val="1200"/>
              </a:spcBef>
              <a:spcAft>
                <a:spcPct val="0"/>
              </a:spcAft>
              <a:defRPr/>
            </a:pPr>
            <a:r>
              <a:rPr lang="en-US" sz="2400" b="1" dirty="0">
                <a:solidFill>
                  <a:srgbClr val="009DCC"/>
                </a:solidFill>
              </a:rPr>
              <a:t>Biodiversity Loss and Species Extinction</a:t>
            </a:r>
          </a:p>
        </p:txBody>
      </p:sp>
      <p:pic>
        <p:nvPicPr>
          <p:cNvPr id="6147" name="Picture 5" descr="71534Withgott4e_e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300"/>
            <a:ext cx="45847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05400" y="495300"/>
            <a:ext cx="3505200" cy="2046288"/>
          </a:xfrm>
          <a:prstGeom prst="rect">
            <a:avLst/>
          </a:prstGeom>
          <a:noFill/>
        </p:spPr>
        <p:txBody>
          <a:bodyPr>
            <a:spAutoFit/>
          </a:bodyPr>
          <a:lstStyle/>
          <a:p>
            <a:pPr algn="ctr" eaLnBrk="0" fontAlgn="base" hangingPunct="0">
              <a:spcBef>
                <a:spcPct val="0"/>
              </a:spcBef>
              <a:spcAft>
                <a:spcPct val="0"/>
              </a:spcAft>
              <a:defRPr/>
            </a:pPr>
            <a:r>
              <a:rPr lang="en-US" sz="2800" b="1" dirty="0">
                <a:solidFill>
                  <a:srgbClr val="000000"/>
                </a:solidFill>
                <a:latin typeface="Arial"/>
              </a:rPr>
              <a:t>AP Environmental Science</a:t>
            </a:r>
          </a:p>
          <a:p>
            <a:pPr algn="ctr" eaLnBrk="0" fontAlgn="base" hangingPunct="0">
              <a:spcBef>
                <a:spcPts val="600"/>
              </a:spcBef>
              <a:spcAft>
                <a:spcPct val="0"/>
              </a:spcAft>
              <a:defRPr/>
            </a:pPr>
            <a:r>
              <a:rPr lang="en-US" sz="2800" b="1" dirty="0">
                <a:solidFill>
                  <a:srgbClr val="000000"/>
                </a:solidFill>
                <a:latin typeface="Arial"/>
              </a:rPr>
              <a:t>Mr. Grant</a:t>
            </a:r>
          </a:p>
          <a:p>
            <a:pPr algn="ctr" eaLnBrk="0" fontAlgn="base" hangingPunct="0">
              <a:spcBef>
                <a:spcPts val="1200"/>
              </a:spcBef>
              <a:spcAft>
                <a:spcPct val="0"/>
              </a:spcAft>
              <a:defRPr/>
            </a:pPr>
            <a:r>
              <a:rPr lang="en-US" sz="2800" b="1" i="1" dirty="0">
                <a:solidFill>
                  <a:srgbClr val="000000"/>
                </a:solidFill>
                <a:latin typeface="Arial"/>
              </a:rPr>
              <a:t>Lesson </a:t>
            </a:r>
            <a:r>
              <a:rPr lang="en-US" sz="2800" b="1" i="1" dirty="0" smtClean="0">
                <a:solidFill>
                  <a:srgbClr val="000000"/>
                </a:solidFill>
                <a:latin typeface="Arial"/>
              </a:rPr>
              <a:t>38</a:t>
            </a:r>
            <a:endParaRPr lang="en-US" sz="2800" b="1" i="1" dirty="0">
              <a:solidFill>
                <a:srgbClr val="000000"/>
              </a:solidFill>
              <a:latin typeface="Arial"/>
            </a:endParaRPr>
          </a:p>
        </p:txBody>
      </p:sp>
    </p:spTree>
    <p:extLst>
      <p:ext uri="{BB962C8B-B14F-4D97-AF65-F5344CB8AC3E}">
        <p14:creationId xmlns:p14="http://schemas.microsoft.com/office/powerpoint/2010/main" val="2808552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28600"/>
            <a:ext cx="8305800" cy="861774"/>
          </a:xfrm>
        </p:spPr>
        <p:txBody>
          <a:bodyPr/>
          <a:lstStyle/>
          <a:p>
            <a:pPr eaLnBrk="1" hangingPunct="1">
              <a:lnSpc>
                <a:spcPct val="100000"/>
              </a:lnSpc>
              <a:spcBef>
                <a:spcPts val="600"/>
              </a:spcBef>
            </a:pPr>
            <a:r>
              <a:rPr lang="en-US" sz="2800" dirty="0" smtClean="0">
                <a:solidFill>
                  <a:srgbClr val="FF0000"/>
                </a:solidFill>
              </a:rPr>
              <a:t>HIPPCO: A mnemonic for remembering how biodiversity is lost</a:t>
            </a:r>
            <a:endParaRPr lang="en-US" sz="2800" dirty="0">
              <a:solidFill>
                <a:srgbClr val="FF0000"/>
              </a:solidFill>
            </a:endParaRPr>
          </a:p>
        </p:txBody>
      </p:sp>
      <p:sp>
        <p:nvSpPr>
          <p:cNvPr id="6147" name="Rectangle 3"/>
          <p:cNvSpPr>
            <a:spLocks noGrp="1" noChangeArrowheads="1"/>
          </p:cNvSpPr>
          <p:nvPr>
            <p:ph type="body" idx="1"/>
          </p:nvPr>
        </p:nvSpPr>
        <p:spPr>
          <a:xfrm>
            <a:off x="304800" y="1280012"/>
            <a:ext cx="8534400" cy="3831818"/>
          </a:xfrm>
        </p:spPr>
        <p:txBody>
          <a:bodyPr/>
          <a:lstStyle/>
          <a:p>
            <a:pPr eaLnBrk="1" hangingPunct="1">
              <a:lnSpc>
                <a:spcPct val="100000"/>
              </a:lnSpc>
              <a:spcBef>
                <a:spcPts val="1800"/>
              </a:spcBef>
              <a:buClr>
                <a:srgbClr val="0070C0"/>
              </a:buClr>
            </a:pPr>
            <a:r>
              <a:rPr lang="en-US" dirty="0" smtClean="0">
                <a:solidFill>
                  <a:srgbClr val="0070C0"/>
                </a:solidFill>
              </a:rPr>
              <a:t>Habitat </a:t>
            </a:r>
            <a:r>
              <a:rPr lang="en-US" dirty="0">
                <a:solidFill>
                  <a:srgbClr val="0070C0"/>
                </a:solidFill>
              </a:rPr>
              <a:t>Loss</a:t>
            </a:r>
          </a:p>
          <a:p>
            <a:pPr eaLnBrk="1" hangingPunct="1">
              <a:lnSpc>
                <a:spcPct val="100000"/>
              </a:lnSpc>
              <a:spcBef>
                <a:spcPts val="1800"/>
              </a:spcBef>
              <a:buClr>
                <a:srgbClr val="0070C0"/>
              </a:buClr>
            </a:pPr>
            <a:r>
              <a:rPr lang="en-US" dirty="0" smtClean="0">
                <a:solidFill>
                  <a:srgbClr val="0070C0"/>
                </a:solidFill>
              </a:rPr>
              <a:t>Illegal </a:t>
            </a:r>
            <a:r>
              <a:rPr lang="en-US" dirty="0">
                <a:solidFill>
                  <a:srgbClr val="0070C0"/>
                </a:solidFill>
              </a:rPr>
              <a:t>Killing/</a:t>
            </a:r>
            <a:r>
              <a:rPr lang="en-US" dirty="0" err="1">
                <a:solidFill>
                  <a:srgbClr val="0070C0"/>
                </a:solidFill>
              </a:rPr>
              <a:t>Invasives</a:t>
            </a:r>
            <a:endParaRPr lang="en-US" dirty="0">
              <a:solidFill>
                <a:srgbClr val="0070C0"/>
              </a:solidFill>
            </a:endParaRPr>
          </a:p>
          <a:p>
            <a:pPr eaLnBrk="1" hangingPunct="1">
              <a:lnSpc>
                <a:spcPct val="100000"/>
              </a:lnSpc>
              <a:spcBef>
                <a:spcPts val="1800"/>
              </a:spcBef>
              <a:buClr>
                <a:srgbClr val="0070C0"/>
              </a:buClr>
            </a:pPr>
            <a:r>
              <a:rPr lang="en-US" dirty="0" smtClean="0">
                <a:solidFill>
                  <a:srgbClr val="0070C0"/>
                </a:solidFill>
              </a:rPr>
              <a:t>Population </a:t>
            </a:r>
            <a:r>
              <a:rPr lang="en-US" dirty="0">
                <a:solidFill>
                  <a:srgbClr val="0070C0"/>
                </a:solidFill>
              </a:rPr>
              <a:t>and Resources </a:t>
            </a:r>
            <a:r>
              <a:rPr lang="en-US" dirty="0" smtClean="0">
                <a:solidFill>
                  <a:srgbClr val="0070C0"/>
                </a:solidFill>
              </a:rPr>
              <a:t>(</a:t>
            </a:r>
            <a:r>
              <a:rPr lang="en-US" dirty="0">
                <a:solidFill>
                  <a:srgbClr val="0070C0"/>
                </a:solidFill>
              </a:rPr>
              <a:t>competition)</a:t>
            </a:r>
          </a:p>
          <a:p>
            <a:pPr eaLnBrk="1" hangingPunct="1">
              <a:lnSpc>
                <a:spcPct val="100000"/>
              </a:lnSpc>
              <a:spcBef>
                <a:spcPts val="1800"/>
              </a:spcBef>
              <a:buClr>
                <a:srgbClr val="0070C0"/>
              </a:buClr>
            </a:pPr>
            <a:r>
              <a:rPr lang="en-US" dirty="0" smtClean="0">
                <a:solidFill>
                  <a:srgbClr val="0070C0"/>
                </a:solidFill>
              </a:rPr>
              <a:t>Pollution/Pesticides</a:t>
            </a:r>
            <a:endParaRPr lang="en-US" dirty="0">
              <a:solidFill>
                <a:srgbClr val="0070C0"/>
              </a:solidFill>
            </a:endParaRPr>
          </a:p>
          <a:p>
            <a:pPr eaLnBrk="1" hangingPunct="1">
              <a:lnSpc>
                <a:spcPct val="100000"/>
              </a:lnSpc>
              <a:spcBef>
                <a:spcPts val="1800"/>
              </a:spcBef>
              <a:buClr>
                <a:srgbClr val="0070C0"/>
              </a:buClr>
            </a:pPr>
            <a:r>
              <a:rPr lang="en-US" dirty="0" smtClean="0">
                <a:solidFill>
                  <a:srgbClr val="0070C0"/>
                </a:solidFill>
              </a:rPr>
              <a:t>Climate </a:t>
            </a:r>
            <a:r>
              <a:rPr lang="en-US" dirty="0">
                <a:solidFill>
                  <a:srgbClr val="0070C0"/>
                </a:solidFill>
              </a:rPr>
              <a:t>Change</a:t>
            </a:r>
          </a:p>
          <a:p>
            <a:pPr eaLnBrk="1" hangingPunct="1">
              <a:lnSpc>
                <a:spcPct val="100000"/>
              </a:lnSpc>
              <a:spcBef>
                <a:spcPts val="1800"/>
              </a:spcBef>
              <a:buClr>
                <a:srgbClr val="0070C0"/>
              </a:buClr>
            </a:pPr>
            <a:r>
              <a:rPr lang="en-US" dirty="0" smtClean="0">
                <a:solidFill>
                  <a:srgbClr val="0070C0"/>
                </a:solidFill>
              </a:rPr>
              <a:t>Overexploitation</a:t>
            </a:r>
            <a:endParaRPr lang="en-US" dirty="0">
              <a:solidFill>
                <a:srgbClr val="0070C0"/>
              </a:solidFill>
            </a:endParaRPr>
          </a:p>
        </p:txBody>
      </p:sp>
    </p:spTree>
    <p:extLst>
      <p:ext uri="{BB962C8B-B14F-4D97-AF65-F5344CB8AC3E}">
        <p14:creationId xmlns:p14="http://schemas.microsoft.com/office/powerpoint/2010/main" val="415771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down)">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down)">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down)">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Biodiversity loss is more than extinction</a:t>
            </a:r>
          </a:p>
        </p:txBody>
      </p:sp>
      <p:sp>
        <p:nvSpPr>
          <p:cNvPr id="23555" name="Rectangle 3"/>
          <p:cNvSpPr>
            <a:spLocks noGrp="1" noChangeArrowheads="1"/>
          </p:cNvSpPr>
          <p:nvPr>
            <p:ph type="body" idx="1"/>
          </p:nvPr>
        </p:nvSpPr>
        <p:spPr>
          <a:xfrm>
            <a:off x="304800" y="1355382"/>
            <a:ext cx="8382000" cy="1988237"/>
          </a:xfrm>
        </p:spPr>
        <p:txBody>
          <a:bodyPr/>
          <a:lstStyle/>
          <a:p>
            <a:r>
              <a:rPr lang="en-US" dirty="0"/>
              <a:t>Genetic, ecosystem, and species diversity is being lost</a:t>
            </a:r>
          </a:p>
          <a:p>
            <a:pPr eaLnBrk="1" hangingPunct="1"/>
            <a:r>
              <a:rPr lang="en-US" dirty="0" smtClean="0"/>
              <a:t>The </a:t>
            </a:r>
            <a:r>
              <a:rPr lang="en-US" i="1" dirty="0" smtClean="0"/>
              <a:t>Living Planet Index </a:t>
            </a:r>
            <a:r>
              <a:rPr lang="en-US" dirty="0" smtClean="0"/>
              <a:t>summarizes population </a:t>
            </a:r>
            <a:r>
              <a:rPr lang="en-US" dirty="0" smtClean="0"/>
              <a:t>trends like a stock market</a:t>
            </a:r>
            <a:endParaRPr lang="en-US" dirty="0" smtClean="0"/>
          </a:p>
          <a:p>
            <a:pPr lvl="1" eaLnBrk="1" hangingPunct="1"/>
            <a:r>
              <a:rPr lang="en-US" dirty="0" smtClean="0"/>
              <a:t>Between 1970 and 2005, the index fell by 28%</a:t>
            </a:r>
          </a:p>
        </p:txBody>
      </p:sp>
      <p:pic>
        <p:nvPicPr>
          <p:cNvPr id="23560" name="Picture 8" descr="SBS_4e_Figure_11_11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505200"/>
            <a:ext cx="4427538"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87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Biodiversity loss has many causes</a:t>
            </a:r>
          </a:p>
        </p:txBody>
      </p:sp>
      <p:sp>
        <p:nvSpPr>
          <p:cNvPr id="24579" name="Rectangle 3"/>
          <p:cNvSpPr>
            <a:spLocks noGrp="1" noChangeArrowheads="1"/>
          </p:cNvSpPr>
          <p:nvPr>
            <p:ph type="body" idx="1"/>
          </p:nvPr>
        </p:nvSpPr>
        <p:spPr>
          <a:xfrm>
            <a:off x="381000" y="1314450"/>
            <a:ext cx="7772400" cy="4468813"/>
          </a:xfrm>
        </p:spPr>
        <p:txBody>
          <a:bodyPr/>
          <a:lstStyle/>
          <a:p>
            <a:pPr eaLnBrk="1" hangingPunct="1">
              <a:lnSpc>
                <a:spcPct val="100000"/>
              </a:lnSpc>
              <a:spcBef>
                <a:spcPts val="600"/>
              </a:spcBef>
            </a:pPr>
            <a:r>
              <a:rPr lang="en-US" smtClean="0"/>
              <a:t>Reasons for biodiversity losses are complex and hard to determine</a:t>
            </a:r>
          </a:p>
          <a:p>
            <a:pPr lvl="1" eaLnBrk="1" hangingPunct="1">
              <a:lnSpc>
                <a:spcPct val="100000"/>
              </a:lnSpc>
              <a:spcBef>
                <a:spcPts val="600"/>
              </a:spcBef>
            </a:pPr>
            <a:r>
              <a:rPr lang="en-US" smtClean="0"/>
              <a:t>Multiple factors interact in causing losses</a:t>
            </a:r>
          </a:p>
          <a:p>
            <a:pPr eaLnBrk="1" hangingPunct="1">
              <a:lnSpc>
                <a:spcPct val="100000"/>
              </a:lnSpc>
              <a:spcBef>
                <a:spcPts val="600"/>
              </a:spcBef>
            </a:pPr>
            <a:r>
              <a:rPr lang="en-US" smtClean="0"/>
              <a:t>Four primary causes of population decline are:</a:t>
            </a:r>
          </a:p>
          <a:p>
            <a:pPr lvl="1" eaLnBrk="1" hangingPunct="1">
              <a:lnSpc>
                <a:spcPct val="100000"/>
              </a:lnSpc>
              <a:spcBef>
                <a:spcPts val="600"/>
              </a:spcBef>
            </a:pPr>
            <a:r>
              <a:rPr lang="en-US" smtClean="0"/>
              <a:t>Habitat alteration</a:t>
            </a:r>
          </a:p>
          <a:p>
            <a:pPr lvl="1" eaLnBrk="1" hangingPunct="1">
              <a:lnSpc>
                <a:spcPct val="100000"/>
              </a:lnSpc>
              <a:spcBef>
                <a:spcPts val="600"/>
              </a:spcBef>
            </a:pPr>
            <a:r>
              <a:rPr lang="en-US" smtClean="0"/>
              <a:t>Invasive species</a:t>
            </a:r>
          </a:p>
          <a:p>
            <a:pPr lvl="1" eaLnBrk="1" hangingPunct="1">
              <a:lnSpc>
                <a:spcPct val="100000"/>
              </a:lnSpc>
              <a:spcBef>
                <a:spcPts val="600"/>
              </a:spcBef>
            </a:pPr>
            <a:r>
              <a:rPr lang="en-US" smtClean="0"/>
              <a:t>Pollution</a:t>
            </a:r>
          </a:p>
          <a:p>
            <a:pPr lvl="1" eaLnBrk="1" hangingPunct="1">
              <a:lnSpc>
                <a:spcPct val="100000"/>
              </a:lnSpc>
              <a:spcBef>
                <a:spcPts val="600"/>
              </a:spcBef>
            </a:pPr>
            <a:r>
              <a:rPr lang="en-US" smtClean="0"/>
              <a:t>Overharvesting</a:t>
            </a:r>
          </a:p>
          <a:p>
            <a:pPr eaLnBrk="1" hangingPunct="1">
              <a:lnSpc>
                <a:spcPct val="100000"/>
              </a:lnSpc>
              <a:spcBef>
                <a:spcPts val="600"/>
              </a:spcBef>
            </a:pPr>
            <a:r>
              <a:rPr lang="en-US" smtClean="0"/>
              <a:t>Global climate change now is the fifth cause</a:t>
            </a:r>
          </a:p>
        </p:txBody>
      </p:sp>
    </p:spTree>
    <p:extLst>
      <p:ext uri="{BB962C8B-B14F-4D97-AF65-F5344CB8AC3E}">
        <p14:creationId xmlns:p14="http://schemas.microsoft.com/office/powerpoint/2010/main" val="202127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28600"/>
            <a:ext cx="8153400" cy="536575"/>
          </a:xfrm>
        </p:spPr>
        <p:txBody>
          <a:bodyPr/>
          <a:lstStyle/>
          <a:p>
            <a:pPr eaLnBrk="1" hangingPunct="1"/>
            <a:r>
              <a:rPr lang="en-US" smtClean="0"/>
              <a:t>Habitat alteration causes biodiversity loss</a:t>
            </a:r>
          </a:p>
        </p:txBody>
      </p:sp>
      <p:sp>
        <p:nvSpPr>
          <p:cNvPr id="25603" name="Rectangle 3"/>
          <p:cNvSpPr>
            <a:spLocks noGrp="1" noChangeArrowheads="1"/>
          </p:cNvSpPr>
          <p:nvPr>
            <p:ph type="body" idx="1"/>
          </p:nvPr>
        </p:nvSpPr>
        <p:spPr>
          <a:xfrm>
            <a:off x="228600" y="893763"/>
            <a:ext cx="8686800" cy="3509962"/>
          </a:xfrm>
        </p:spPr>
        <p:txBody>
          <a:bodyPr/>
          <a:lstStyle/>
          <a:p>
            <a:pPr eaLnBrk="1" hangingPunct="1">
              <a:lnSpc>
                <a:spcPct val="80000"/>
              </a:lnSpc>
            </a:pPr>
            <a:r>
              <a:rPr lang="en-US" smtClean="0"/>
              <a:t>The greatest cause of biodiversity loss</a:t>
            </a:r>
          </a:p>
          <a:p>
            <a:pPr eaLnBrk="1" hangingPunct="1">
              <a:lnSpc>
                <a:spcPct val="80000"/>
              </a:lnSpc>
            </a:pPr>
            <a:r>
              <a:rPr lang="en-US" smtClean="0"/>
              <a:t>Habitats are destroyed, fragmented, and degraded</a:t>
            </a:r>
          </a:p>
          <a:p>
            <a:pPr lvl="1" eaLnBrk="1" hangingPunct="1">
              <a:lnSpc>
                <a:spcPct val="80000"/>
              </a:lnSpc>
            </a:pPr>
            <a:r>
              <a:rPr lang="en-US" smtClean="0"/>
              <a:t>Farming simplifies communities</a:t>
            </a:r>
          </a:p>
          <a:p>
            <a:pPr lvl="1" eaLnBrk="1" hangingPunct="1">
              <a:lnSpc>
                <a:spcPct val="80000"/>
              </a:lnSpc>
            </a:pPr>
            <a:r>
              <a:rPr lang="en-US" smtClean="0"/>
              <a:t>Grazing modifies grassland structure and composition </a:t>
            </a:r>
          </a:p>
          <a:p>
            <a:pPr lvl="1" eaLnBrk="1" hangingPunct="1">
              <a:lnSpc>
                <a:spcPct val="80000"/>
              </a:lnSpc>
            </a:pPr>
            <a:r>
              <a:rPr lang="en-US" smtClean="0"/>
              <a:t>Clearing forests removes resources organisms need </a:t>
            </a:r>
          </a:p>
          <a:p>
            <a:pPr lvl="1" eaLnBrk="1" hangingPunct="1">
              <a:lnSpc>
                <a:spcPct val="80000"/>
              </a:lnSpc>
            </a:pPr>
            <a:r>
              <a:rPr lang="en-US" smtClean="0"/>
              <a:t>Hydroelectric dams turn rivers into reservoirs</a:t>
            </a:r>
          </a:p>
          <a:p>
            <a:pPr lvl="1" eaLnBrk="1" hangingPunct="1">
              <a:lnSpc>
                <a:spcPct val="80000"/>
              </a:lnSpc>
            </a:pPr>
            <a:r>
              <a:rPr lang="en-US" smtClean="0"/>
              <a:t>Suburban sprawl replaces natural communities</a:t>
            </a:r>
          </a:p>
        </p:txBody>
      </p:sp>
      <p:sp>
        <p:nvSpPr>
          <p:cNvPr id="25604" name="Rectangle 4"/>
          <p:cNvSpPr>
            <a:spLocks noChangeArrowheads="1"/>
          </p:cNvSpPr>
          <p:nvPr/>
        </p:nvSpPr>
        <p:spPr bwMode="auto">
          <a:xfrm>
            <a:off x="762000" y="4800600"/>
            <a:ext cx="4191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buClr>
                <a:srgbClr val="006600"/>
              </a:buClr>
            </a:pPr>
            <a:r>
              <a:rPr lang="en-US" i="1"/>
              <a:t>A few species (e.g., pigeons, rats) benefit from changing habitats</a:t>
            </a:r>
          </a:p>
        </p:txBody>
      </p:sp>
      <p:pic>
        <p:nvPicPr>
          <p:cNvPr id="25608" name="Picture 8" descr="SBS_4e_Figure_11_12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492625"/>
            <a:ext cx="2971800" cy="228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080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7772400" cy="536575"/>
          </a:xfrm>
        </p:spPr>
        <p:txBody>
          <a:bodyPr/>
          <a:lstStyle/>
          <a:p>
            <a:pPr eaLnBrk="1" hangingPunct="1"/>
            <a:r>
              <a:rPr lang="en-US" smtClean="0"/>
              <a:t>Habitat fragmentation</a:t>
            </a:r>
          </a:p>
        </p:txBody>
      </p:sp>
      <p:sp>
        <p:nvSpPr>
          <p:cNvPr id="25603" name="Rectangle 3"/>
          <p:cNvSpPr>
            <a:spLocks noGrp="1" noChangeArrowheads="1"/>
          </p:cNvSpPr>
          <p:nvPr>
            <p:ph type="body" idx="1"/>
          </p:nvPr>
        </p:nvSpPr>
        <p:spPr>
          <a:xfrm>
            <a:off x="381000" y="942975"/>
            <a:ext cx="4419600" cy="5521325"/>
          </a:xfrm>
        </p:spPr>
        <p:txBody>
          <a:bodyPr/>
          <a:lstStyle/>
          <a:p>
            <a:pPr>
              <a:lnSpc>
                <a:spcPct val="100000"/>
              </a:lnSpc>
              <a:spcBef>
                <a:spcPts val="600"/>
              </a:spcBef>
            </a:pPr>
            <a:r>
              <a:rPr lang="en-US" b="1" smtClean="0"/>
              <a:t>Habitat fragmentation </a:t>
            </a:r>
            <a:r>
              <a:rPr lang="en-US" smtClean="0"/>
              <a:t>= gradual, piecemeal degradation of habitat</a:t>
            </a:r>
          </a:p>
          <a:p>
            <a:pPr lvl="1">
              <a:lnSpc>
                <a:spcPct val="100000"/>
              </a:lnSpc>
              <a:spcBef>
                <a:spcPts val="600"/>
              </a:spcBef>
            </a:pPr>
            <a:r>
              <a:rPr lang="en-US" smtClean="0"/>
              <a:t>Farming, roads, logging, etc.</a:t>
            </a:r>
          </a:p>
          <a:p>
            <a:pPr>
              <a:lnSpc>
                <a:spcPct val="100000"/>
              </a:lnSpc>
              <a:spcBef>
                <a:spcPts val="600"/>
              </a:spcBef>
            </a:pPr>
            <a:r>
              <a:rPr lang="en-US" smtClean="0"/>
              <a:t>Continuous habitats are broken into patches</a:t>
            </a:r>
          </a:p>
          <a:p>
            <a:pPr lvl="1">
              <a:lnSpc>
                <a:spcPct val="100000"/>
              </a:lnSpc>
              <a:spcBef>
                <a:spcPts val="600"/>
              </a:spcBef>
            </a:pPr>
            <a:r>
              <a:rPr lang="en-US" smtClean="0"/>
              <a:t>Species needing that habitat disappear</a:t>
            </a:r>
          </a:p>
          <a:p>
            <a:pPr>
              <a:lnSpc>
                <a:spcPct val="100000"/>
              </a:lnSpc>
              <a:spcBef>
                <a:spcPts val="600"/>
              </a:spcBef>
            </a:pPr>
            <a:r>
              <a:rPr lang="en-US" smtClean="0"/>
              <a:t>Landscape-level strategies try to optimize areas to be preserved</a:t>
            </a:r>
          </a:p>
        </p:txBody>
      </p:sp>
      <p:pic>
        <p:nvPicPr>
          <p:cNvPr id="26631" name="Picture 7" descr="SBS_4e_Figure_11_13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513" y="365125"/>
            <a:ext cx="3265487" cy="618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70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8288" y="180975"/>
            <a:ext cx="8685212" cy="500063"/>
          </a:xfrm>
        </p:spPr>
        <p:txBody>
          <a:bodyPr/>
          <a:lstStyle/>
          <a:p>
            <a:r>
              <a:rPr lang="en-US" smtClean="0"/>
              <a:t>Habitat loss occurs in every biome</a:t>
            </a:r>
          </a:p>
        </p:txBody>
      </p:sp>
      <p:sp>
        <p:nvSpPr>
          <p:cNvPr id="27651" name="Content Placeholder 2"/>
          <p:cNvSpPr>
            <a:spLocks noGrp="1"/>
          </p:cNvSpPr>
          <p:nvPr>
            <p:ph idx="1"/>
          </p:nvPr>
        </p:nvSpPr>
        <p:spPr>
          <a:xfrm>
            <a:off x="127000" y="4275138"/>
            <a:ext cx="8788400" cy="1971675"/>
          </a:xfrm>
        </p:spPr>
        <p:txBody>
          <a:bodyPr/>
          <a:lstStyle/>
          <a:p>
            <a:r>
              <a:rPr lang="en-US" smtClean="0"/>
              <a:t>Habitat loss is responsible for declines for 83% of mammals and 85% of birds</a:t>
            </a:r>
          </a:p>
          <a:p>
            <a:r>
              <a:rPr lang="en-US" smtClean="0"/>
              <a:t>99% of U.S. prairies have been converted to agriculture</a:t>
            </a:r>
          </a:p>
          <a:p>
            <a:pPr lvl="1"/>
            <a:r>
              <a:rPr lang="en-US" smtClean="0"/>
              <a:t>Grassland birds have declined 82</a:t>
            </a:r>
            <a:r>
              <a:rPr lang="en-US" smtClean="0">
                <a:cs typeface="Times New Roman" pitchFamily="18" charset="0"/>
              </a:rPr>
              <a:t>–</a:t>
            </a:r>
            <a:r>
              <a:rPr lang="en-US" smtClean="0"/>
              <a:t>99%</a:t>
            </a:r>
          </a:p>
        </p:txBody>
      </p:sp>
      <p:pic>
        <p:nvPicPr>
          <p:cNvPr id="27655" name="Picture 7" descr="SBS_4e_Figure_11_14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820738"/>
            <a:ext cx="3962400" cy="336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773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Pollution causes biodiversity loss</a:t>
            </a:r>
          </a:p>
        </p:txBody>
      </p:sp>
      <p:sp>
        <p:nvSpPr>
          <p:cNvPr id="29699" name="Rectangle 3"/>
          <p:cNvSpPr>
            <a:spLocks noGrp="1" noChangeArrowheads="1"/>
          </p:cNvSpPr>
          <p:nvPr>
            <p:ph type="body" idx="1"/>
          </p:nvPr>
        </p:nvSpPr>
        <p:spPr>
          <a:xfrm>
            <a:off x="304800" y="1219200"/>
            <a:ext cx="8610600" cy="4962525"/>
          </a:xfrm>
        </p:spPr>
        <p:txBody>
          <a:bodyPr/>
          <a:lstStyle/>
          <a:p>
            <a:pPr eaLnBrk="1" hangingPunct="1"/>
            <a:r>
              <a:rPr lang="en-US" smtClean="0"/>
              <a:t>Pollution harms organisms in many ways</a:t>
            </a:r>
          </a:p>
          <a:p>
            <a:pPr lvl="1" eaLnBrk="1" hangingPunct="1"/>
            <a:r>
              <a:rPr lang="en-US" smtClean="0"/>
              <a:t>Air pollution degrades forest ecosystems</a:t>
            </a:r>
          </a:p>
          <a:p>
            <a:pPr lvl="1" eaLnBrk="1" hangingPunct="1"/>
            <a:r>
              <a:rPr lang="en-US" smtClean="0"/>
              <a:t>Water pollution impairs fish and amphibians</a:t>
            </a:r>
          </a:p>
          <a:p>
            <a:pPr lvl="1" eaLnBrk="1" hangingPunct="1"/>
            <a:r>
              <a:rPr lang="en-US" smtClean="0"/>
              <a:t>Agricultural runoff harms terrestrial and aquatic species</a:t>
            </a:r>
          </a:p>
          <a:p>
            <a:pPr lvl="1" eaLnBrk="1" hangingPunct="1"/>
            <a:r>
              <a:rPr lang="en-US" smtClean="0"/>
              <a:t>Toxins, garbage, oil, and chemicals impact organisms</a:t>
            </a:r>
          </a:p>
          <a:p>
            <a:pPr eaLnBrk="1" hangingPunct="1"/>
            <a:r>
              <a:rPr lang="en-US" smtClean="0"/>
              <a:t>Damage to wildlife and ecosystems caused by pollution can be severe</a:t>
            </a:r>
          </a:p>
          <a:p>
            <a:pPr lvl="1" eaLnBrk="1" hangingPunct="1"/>
            <a:r>
              <a:rPr lang="en-US" smtClean="0"/>
              <a:t>But it is less than the damage caused by habitat alteration or invasive species</a:t>
            </a:r>
          </a:p>
        </p:txBody>
      </p:sp>
    </p:spTree>
    <p:extLst>
      <p:ext uri="{BB962C8B-B14F-4D97-AF65-F5344CB8AC3E}">
        <p14:creationId xmlns:p14="http://schemas.microsoft.com/office/powerpoint/2010/main" val="815260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228600"/>
            <a:ext cx="8153400" cy="536575"/>
          </a:xfrm>
        </p:spPr>
        <p:txBody>
          <a:bodyPr/>
          <a:lstStyle/>
          <a:p>
            <a:pPr eaLnBrk="1" hangingPunct="1"/>
            <a:r>
              <a:rPr lang="en-US" smtClean="0"/>
              <a:t>Overharvesting causes biodiversity loss</a:t>
            </a:r>
          </a:p>
        </p:txBody>
      </p:sp>
      <p:sp>
        <p:nvSpPr>
          <p:cNvPr id="30723" name="Rectangle 3"/>
          <p:cNvSpPr>
            <a:spLocks noGrp="1" noChangeArrowheads="1"/>
          </p:cNvSpPr>
          <p:nvPr>
            <p:ph type="body" idx="1"/>
          </p:nvPr>
        </p:nvSpPr>
        <p:spPr>
          <a:xfrm>
            <a:off x="152400" y="751622"/>
            <a:ext cx="5562600" cy="5724644"/>
          </a:xfrm>
        </p:spPr>
        <p:txBody>
          <a:bodyPr/>
          <a:lstStyle/>
          <a:p>
            <a:pPr eaLnBrk="1" hangingPunct="1">
              <a:lnSpc>
                <a:spcPct val="100000"/>
              </a:lnSpc>
              <a:spcBef>
                <a:spcPts val="600"/>
              </a:spcBef>
            </a:pPr>
            <a:r>
              <a:rPr lang="en-US" dirty="0" smtClean="0"/>
              <a:t>Vulnerable species: K-selected </a:t>
            </a:r>
            <a:r>
              <a:rPr lang="en-US" dirty="0" smtClean="0"/>
              <a:t>, habitat specialists</a:t>
            </a:r>
            <a:endParaRPr lang="en-US" dirty="0" smtClean="0"/>
          </a:p>
          <a:p>
            <a:pPr lvl="1" eaLnBrk="1" hangingPunct="1">
              <a:lnSpc>
                <a:spcPct val="100000"/>
              </a:lnSpc>
              <a:spcBef>
                <a:spcPts val="600"/>
              </a:spcBef>
            </a:pPr>
            <a:r>
              <a:rPr lang="en-US" dirty="0" smtClean="0"/>
              <a:t>Large, few in number, long-lived, and have few young</a:t>
            </a:r>
          </a:p>
          <a:p>
            <a:pPr eaLnBrk="1" hangingPunct="1">
              <a:lnSpc>
                <a:spcPct val="100000"/>
              </a:lnSpc>
              <a:spcBef>
                <a:spcPts val="600"/>
              </a:spcBef>
            </a:pPr>
            <a:r>
              <a:rPr lang="en-US" dirty="0" smtClean="0"/>
              <a:t>The Siberian tiger is hunted without rules and regulations</a:t>
            </a:r>
          </a:p>
          <a:p>
            <a:pPr lvl="1" eaLnBrk="1" hangingPunct="1">
              <a:lnSpc>
                <a:spcPct val="100000"/>
              </a:lnSpc>
              <a:spcBef>
                <a:spcPts val="600"/>
              </a:spcBef>
            </a:pPr>
            <a:r>
              <a:rPr lang="en-US" dirty="0" smtClean="0"/>
              <a:t>Powerful economic incentives increase poaching</a:t>
            </a:r>
          </a:p>
          <a:p>
            <a:pPr eaLnBrk="1" hangingPunct="1">
              <a:lnSpc>
                <a:spcPct val="100000"/>
              </a:lnSpc>
              <a:spcBef>
                <a:spcPts val="600"/>
              </a:spcBef>
            </a:pPr>
            <a:r>
              <a:rPr lang="en-US" dirty="0" smtClean="0"/>
              <a:t>Many other species are affected  </a:t>
            </a:r>
          </a:p>
          <a:p>
            <a:pPr lvl="1" eaLnBrk="1" hangingPunct="1">
              <a:lnSpc>
                <a:spcPct val="100000"/>
              </a:lnSpc>
              <a:spcBef>
                <a:spcPts val="600"/>
              </a:spcBef>
            </a:pPr>
            <a:r>
              <a:rPr lang="en-US" dirty="0" smtClean="0"/>
              <a:t>Whales, sharks, gorillas</a:t>
            </a:r>
          </a:p>
          <a:p>
            <a:pPr lvl="1" eaLnBrk="1" hangingPunct="1">
              <a:lnSpc>
                <a:spcPct val="100000"/>
              </a:lnSpc>
              <a:spcBef>
                <a:spcPts val="600"/>
              </a:spcBef>
            </a:pPr>
            <a:r>
              <a:rPr lang="en-US" dirty="0" smtClean="0"/>
              <a:t>The oceans contain only 10% of the large animals they once did</a:t>
            </a:r>
          </a:p>
        </p:txBody>
      </p:sp>
      <p:pic>
        <p:nvPicPr>
          <p:cNvPr id="30728" name="Picture 8" descr="SBS_4e_Figure_11_15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927225"/>
            <a:ext cx="3581400" cy="294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188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304800"/>
            <a:ext cx="8153400" cy="536575"/>
          </a:xfrm>
        </p:spPr>
        <p:txBody>
          <a:bodyPr/>
          <a:lstStyle/>
          <a:p>
            <a:pPr eaLnBrk="1" hangingPunct="1"/>
            <a:r>
              <a:rPr lang="en-US" smtClean="0"/>
              <a:t>Invasive species cause biodiversity loss</a:t>
            </a:r>
          </a:p>
        </p:txBody>
      </p:sp>
      <p:sp>
        <p:nvSpPr>
          <p:cNvPr id="28675" name="Rectangle 3"/>
          <p:cNvSpPr>
            <a:spLocks noGrp="1" noChangeArrowheads="1"/>
          </p:cNvSpPr>
          <p:nvPr>
            <p:ph type="body" sz="half" idx="1"/>
          </p:nvPr>
        </p:nvSpPr>
        <p:spPr>
          <a:xfrm>
            <a:off x="228600" y="1219200"/>
            <a:ext cx="4343400" cy="5387975"/>
          </a:xfrm>
        </p:spPr>
        <p:txBody>
          <a:bodyPr/>
          <a:lstStyle/>
          <a:p>
            <a:pPr eaLnBrk="1" hangingPunct="1"/>
            <a:r>
              <a:rPr lang="en-US" dirty="0" smtClean="0"/>
              <a:t>Introduction of non-native species to new areas</a:t>
            </a:r>
          </a:p>
          <a:p>
            <a:pPr lvl="1" eaLnBrk="1" hangingPunct="1"/>
            <a:r>
              <a:rPr lang="en-US" dirty="0" smtClean="0"/>
              <a:t>Accidental: zebra mussels, weeds</a:t>
            </a:r>
          </a:p>
          <a:p>
            <a:pPr lvl="1" eaLnBrk="1" hangingPunct="1"/>
            <a:r>
              <a:rPr lang="en-US" dirty="0" smtClean="0"/>
              <a:t>Intentional: food crops, exotic pets, ornamental plants</a:t>
            </a:r>
          </a:p>
          <a:p>
            <a:pPr eaLnBrk="1" hangingPunct="1"/>
            <a:r>
              <a:rPr lang="en-US" dirty="0" smtClean="0"/>
              <a:t>Island species are especially vulnerable</a:t>
            </a:r>
          </a:p>
          <a:p>
            <a:pPr eaLnBrk="1" hangingPunct="1"/>
            <a:r>
              <a:rPr lang="en-US" dirty="0" smtClean="0"/>
              <a:t>Invaders lack natural predators, competitors, or parasites</a:t>
            </a:r>
          </a:p>
        </p:txBody>
      </p:sp>
      <p:sp>
        <p:nvSpPr>
          <p:cNvPr id="28676" name="Rectangle 4"/>
          <p:cNvSpPr>
            <a:spLocks noChangeArrowheads="1"/>
          </p:cNvSpPr>
          <p:nvPr/>
        </p:nvSpPr>
        <p:spPr bwMode="auto">
          <a:xfrm>
            <a:off x="4572000" y="5257800"/>
            <a:ext cx="434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i="1"/>
              <a:t>Invaders cost billions of dollars in damage each year</a:t>
            </a:r>
          </a:p>
        </p:txBody>
      </p:sp>
      <p:pic>
        <p:nvPicPr>
          <p:cNvPr id="28680" name="Picture 8" descr="SBS_4e_Figure_11_16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990600"/>
            <a:ext cx="44958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409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350838"/>
            <a:ext cx="8077200" cy="487362"/>
          </a:xfrm>
        </p:spPr>
        <p:txBody>
          <a:bodyPr/>
          <a:lstStyle/>
          <a:p>
            <a:pPr eaLnBrk="1" hangingPunct="1">
              <a:lnSpc>
                <a:spcPct val="100000"/>
              </a:lnSpc>
            </a:pPr>
            <a:r>
              <a:rPr lang="en-US" smtClean="0"/>
              <a:t>Climate change causes biodiversity loss</a:t>
            </a:r>
          </a:p>
        </p:txBody>
      </p:sp>
      <p:sp>
        <p:nvSpPr>
          <p:cNvPr id="31747" name="Rectangle 3"/>
          <p:cNvSpPr>
            <a:spLocks noGrp="1" noChangeArrowheads="1"/>
          </p:cNvSpPr>
          <p:nvPr>
            <p:ph type="body" idx="1"/>
          </p:nvPr>
        </p:nvSpPr>
        <p:spPr>
          <a:xfrm>
            <a:off x="381000" y="987425"/>
            <a:ext cx="8382000" cy="5322888"/>
          </a:xfrm>
        </p:spPr>
        <p:txBody>
          <a:bodyPr/>
          <a:lstStyle/>
          <a:p>
            <a:pPr eaLnBrk="1" hangingPunct="1">
              <a:lnSpc>
                <a:spcPct val="100000"/>
              </a:lnSpc>
              <a:spcBef>
                <a:spcPts val="600"/>
              </a:spcBef>
            </a:pPr>
            <a:r>
              <a:rPr lang="en-US" dirty="0" smtClean="0"/>
              <a:t>Human manipulation of Earth’s climate system has global impacts on biodiversity</a:t>
            </a:r>
          </a:p>
          <a:p>
            <a:pPr eaLnBrk="1" hangingPunct="1">
              <a:lnSpc>
                <a:spcPct val="100000"/>
              </a:lnSpc>
              <a:spcBef>
                <a:spcPts val="600"/>
              </a:spcBef>
            </a:pPr>
            <a:r>
              <a:rPr lang="en-US" dirty="0" smtClean="0"/>
              <a:t>Emission of greenhouse gases warms temperatures</a:t>
            </a:r>
          </a:p>
          <a:p>
            <a:pPr lvl="1" eaLnBrk="1" hangingPunct="1">
              <a:lnSpc>
                <a:spcPct val="100000"/>
              </a:lnSpc>
              <a:spcBef>
                <a:spcPts val="600"/>
              </a:spcBef>
            </a:pPr>
            <a:r>
              <a:rPr lang="en-US" dirty="0" smtClean="0"/>
              <a:t>Modifying global weather patterns</a:t>
            </a:r>
          </a:p>
          <a:p>
            <a:pPr eaLnBrk="1" hangingPunct="1">
              <a:lnSpc>
                <a:spcPct val="100000"/>
              </a:lnSpc>
              <a:spcBef>
                <a:spcPts val="600"/>
              </a:spcBef>
            </a:pPr>
            <a:r>
              <a:rPr lang="en-US" dirty="0" smtClean="0"/>
              <a:t>The frequency of extreme weather events increases</a:t>
            </a:r>
          </a:p>
          <a:p>
            <a:pPr lvl="1" eaLnBrk="1" hangingPunct="1">
              <a:lnSpc>
                <a:spcPct val="100000"/>
              </a:lnSpc>
              <a:spcBef>
                <a:spcPts val="600"/>
              </a:spcBef>
            </a:pPr>
            <a:r>
              <a:rPr lang="en-US" dirty="0" smtClean="0"/>
              <a:t>Droughts, etc.</a:t>
            </a:r>
          </a:p>
          <a:p>
            <a:pPr eaLnBrk="1" hangingPunct="1">
              <a:lnSpc>
                <a:spcPct val="100000"/>
              </a:lnSpc>
              <a:spcBef>
                <a:spcPts val="600"/>
              </a:spcBef>
            </a:pPr>
            <a:r>
              <a:rPr lang="en-US" b="1" dirty="0" smtClean="0"/>
              <a:t>Increased stress forces organisms to shift their geographic ranges</a:t>
            </a:r>
          </a:p>
          <a:p>
            <a:pPr lvl="1" eaLnBrk="1" hangingPunct="1">
              <a:lnSpc>
                <a:spcPct val="100000"/>
              </a:lnSpc>
              <a:spcBef>
                <a:spcPts val="600"/>
              </a:spcBef>
            </a:pPr>
            <a:r>
              <a:rPr lang="en-US" dirty="0" smtClean="0"/>
              <a:t>Most animals and plants will not be able to adapt</a:t>
            </a:r>
          </a:p>
          <a:p>
            <a:pPr lvl="1" eaLnBrk="1" hangingPunct="1">
              <a:lnSpc>
                <a:spcPct val="100000"/>
              </a:lnSpc>
              <a:spcBef>
                <a:spcPts val="600"/>
              </a:spcBef>
            </a:pPr>
            <a:r>
              <a:rPr lang="en-US" dirty="0" smtClean="0"/>
              <a:t>20</a:t>
            </a:r>
            <a:r>
              <a:rPr lang="en-US" dirty="0" smtClean="0">
                <a:cs typeface="Times New Roman" pitchFamily="18" charset="0"/>
              </a:rPr>
              <a:t>–</a:t>
            </a:r>
            <a:r>
              <a:rPr lang="en-US" dirty="0" smtClean="0"/>
              <a:t>30% of species are at increased risk of extinction</a:t>
            </a:r>
          </a:p>
        </p:txBody>
      </p:sp>
    </p:spTree>
    <p:extLst>
      <p:ext uri="{BB962C8B-B14F-4D97-AF65-F5344CB8AC3E}">
        <p14:creationId xmlns:p14="http://schemas.microsoft.com/office/powerpoint/2010/main" val="1761668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61938" y="609600"/>
            <a:ext cx="8685212" cy="500063"/>
          </a:xfrm>
        </p:spPr>
        <p:txBody>
          <a:bodyPr/>
          <a:lstStyle/>
          <a:p>
            <a:r>
              <a:rPr lang="en-US" dirty="0" smtClean="0">
                <a:solidFill>
                  <a:srgbClr val="009DCC"/>
                </a:solidFill>
              </a:rPr>
              <a:t>Objectives:</a:t>
            </a:r>
          </a:p>
        </p:txBody>
      </p:sp>
      <p:sp>
        <p:nvSpPr>
          <p:cNvPr id="18435" name="Content Placeholder 2"/>
          <p:cNvSpPr>
            <a:spLocks noGrp="1"/>
          </p:cNvSpPr>
          <p:nvPr>
            <p:ph idx="1"/>
          </p:nvPr>
        </p:nvSpPr>
        <p:spPr>
          <a:xfrm>
            <a:off x="152400" y="1433257"/>
            <a:ext cx="8788400" cy="2862322"/>
          </a:xfrm>
        </p:spPr>
        <p:txBody>
          <a:bodyPr/>
          <a:lstStyle/>
          <a:p>
            <a:pPr lvl="0">
              <a:lnSpc>
                <a:spcPct val="100000"/>
              </a:lnSpc>
              <a:spcBef>
                <a:spcPts val="2400"/>
              </a:spcBef>
              <a:buClrTx/>
            </a:pPr>
            <a:r>
              <a:rPr lang="en-US" dirty="0" smtClean="0"/>
              <a:t>Define </a:t>
            </a:r>
            <a:r>
              <a:rPr lang="en-US" dirty="0"/>
              <a:t>the terms </a:t>
            </a:r>
            <a:r>
              <a:rPr lang="en-US" b="1" u="sng" dirty="0"/>
              <a:t>extinction</a:t>
            </a:r>
            <a:r>
              <a:rPr lang="en-US" dirty="0"/>
              <a:t>, </a:t>
            </a:r>
            <a:r>
              <a:rPr lang="en-US" b="1" u="sng" dirty="0"/>
              <a:t>extirpation</a:t>
            </a:r>
            <a:r>
              <a:rPr lang="en-US" dirty="0"/>
              <a:t> and </a:t>
            </a:r>
            <a:r>
              <a:rPr lang="en-US" b="1" u="sng" dirty="0"/>
              <a:t>mass extinction</a:t>
            </a:r>
            <a:r>
              <a:rPr lang="en-US" dirty="0"/>
              <a:t>.</a:t>
            </a:r>
          </a:p>
          <a:p>
            <a:pPr lvl="0">
              <a:lnSpc>
                <a:spcPct val="100000"/>
              </a:lnSpc>
              <a:spcBef>
                <a:spcPts val="2400"/>
              </a:spcBef>
              <a:buClrTx/>
            </a:pPr>
            <a:r>
              <a:rPr lang="en-US" dirty="0" smtClean="0"/>
              <a:t>Contrast </a:t>
            </a:r>
            <a:r>
              <a:rPr lang="en-US" dirty="0"/>
              <a:t>background extinction rates and periods of mass extinction.</a:t>
            </a:r>
          </a:p>
          <a:p>
            <a:pPr lvl="0">
              <a:lnSpc>
                <a:spcPct val="100000"/>
              </a:lnSpc>
              <a:spcBef>
                <a:spcPts val="2400"/>
              </a:spcBef>
              <a:buClrTx/>
            </a:pPr>
            <a:r>
              <a:rPr lang="en-US" dirty="0" smtClean="0"/>
              <a:t>Evaluate </a:t>
            </a:r>
            <a:r>
              <a:rPr lang="en-US" dirty="0"/>
              <a:t>the primary causes of biodiversity loss.</a:t>
            </a:r>
          </a:p>
        </p:txBody>
      </p:sp>
    </p:spTree>
    <p:extLst>
      <p:ext uri="{BB962C8B-B14F-4D97-AF65-F5344CB8AC3E}">
        <p14:creationId xmlns:p14="http://schemas.microsoft.com/office/powerpoint/2010/main" val="297875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304800"/>
            <a:ext cx="8610600" cy="536575"/>
          </a:xfrm>
        </p:spPr>
        <p:txBody>
          <a:bodyPr/>
          <a:lstStyle/>
          <a:p>
            <a:pPr eaLnBrk="1" hangingPunct="1"/>
            <a:r>
              <a:rPr lang="en-US" smtClean="0"/>
              <a:t>Warming has been the greatest in the Arctic</a:t>
            </a:r>
          </a:p>
        </p:txBody>
      </p:sp>
      <p:sp>
        <p:nvSpPr>
          <p:cNvPr id="32771" name="Rectangle 3"/>
          <p:cNvSpPr>
            <a:spLocks noGrp="1" noChangeArrowheads="1"/>
          </p:cNvSpPr>
          <p:nvPr>
            <p:ph type="body" idx="1"/>
          </p:nvPr>
        </p:nvSpPr>
        <p:spPr>
          <a:xfrm>
            <a:off x="381000" y="1247775"/>
            <a:ext cx="8305800" cy="955675"/>
          </a:xfrm>
        </p:spPr>
        <p:txBody>
          <a:bodyPr/>
          <a:lstStyle/>
          <a:p>
            <a:pPr marL="0" indent="0" eaLnBrk="1" hangingPunct="1">
              <a:lnSpc>
                <a:spcPct val="100000"/>
              </a:lnSpc>
              <a:spcBef>
                <a:spcPts val="600"/>
              </a:spcBef>
              <a:buFont typeface="Times New Roman" pitchFamily="18" charset="0"/>
              <a:buNone/>
            </a:pPr>
            <a:r>
              <a:rPr lang="en-US" i="1" smtClean="0"/>
              <a:t>Because of melting ice, polar bears can’t hunt seals, so they were added to the endangered species list in 2008</a:t>
            </a:r>
          </a:p>
        </p:txBody>
      </p:sp>
      <p:pic>
        <p:nvPicPr>
          <p:cNvPr id="32775" name="Picture 7" descr="SBS_4e_Figure_11_17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98700"/>
            <a:ext cx="7620000" cy="421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283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304800"/>
            <a:ext cx="8382000" cy="1041400"/>
          </a:xfrm>
        </p:spPr>
        <p:txBody>
          <a:bodyPr/>
          <a:lstStyle/>
          <a:p>
            <a:pPr eaLnBrk="1" hangingPunct="1"/>
            <a:r>
              <a:rPr lang="en-US" smtClean="0"/>
              <a:t>Causes and consequences of biodiversity loss</a:t>
            </a:r>
          </a:p>
        </p:txBody>
      </p:sp>
      <p:pic>
        <p:nvPicPr>
          <p:cNvPr id="33798" name="Picture 6" descr="SBS_4e_Figure_11_18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1371600"/>
            <a:ext cx="7246937"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21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 y="180975"/>
            <a:ext cx="8685212" cy="499689"/>
          </a:xfrm>
        </p:spPr>
        <p:txBody>
          <a:bodyPr/>
          <a:lstStyle/>
          <a:p>
            <a:r>
              <a:rPr lang="en-US" dirty="0" smtClean="0"/>
              <a:t>CITES</a:t>
            </a:r>
            <a:endParaRPr lang="en-US" dirty="0"/>
          </a:p>
        </p:txBody>
      </p:sp>
      <p:sp>
        <p:nvSpPr>
          <p:cNvPr id="3" name="Content Placeholder 2"/>
          <p:cNvSpPr>
            <a:spLocks noGrp="1"/>
          </p:cNvSpPr>
          <p:nvPr>
            <p:ph idx="1"/>
          </p:nvPr>
        </p:nvSpPr>
        <p:spPr>
          <a:xfrm>
            <a:off x="192088" y="843144"/>
            <a:ext cx="8788400" cy="5090624"/>
          </a:xfrm>
        </p:spPr>
        <p:txBody>
          <a:bodyPr/>
          <a:lstStyle/>
          <a:p>
            <a:r>
              <a:rPr lang="en-US" dirty="0"/>
              <a:t>The </a:t>
            </a:r>
            <a:r>
              <a:rPr lang="en-US" b="1" dirty="0"/>
              <a:t>Convention on International Trade in Endangered Species of Wild Fauna and Flora</a:t>
            </a:r>
            <a:r>
              <a:rPr lang="en-US" dirty="0"/>
              <a:t> (</a:t>
            </a:r>
            <a:r>
              <a:rPr lang="en-US" u="sng" dirty="0">
                <a:hlinkClick r:id="rId2"/>
              </a:rPr>
              <a:t>CITES</a:t>
            </a:r>
            <a:r>
              <a:rPr lang="en-US" dirty="0"/>
              <a:t>) is an international treaty to prevent species from becoming endangered or extinct because of international trade. </a:t>
            </a:r>
            <a:endParaRPr lang="en-US" dirty="0" smtClean="0"/>
          </a:p>
          <a:p>
            <a:r>
              <a:rPr lang="en-US" dirty="0" smtClean="0"/>
              <a:t>Under </a:t>
            </a:r>
            <a:r>
              <a:rPr lang="en-US" dirty="0"/>
              <a:t>this treaty, countries work together to regulate the international trade of animal and plant species and ensure that this trade is not detrimental to the survival of wild populations. Any trade in protected plant and animal species should be sustainable, based on sound biological understanding and principles</a:t>
            </a:r>
            <a:r>
              <a:rPr lang="en-US" dirty="0" smtClean="0"/>
              <a:t>.</a:t>
            </a:r>
          </a:p>
          <a:p>
            <a:r>
              <a:rPr lang="en-US" dirty="0" smtClean="0"/>
              <a:t>Created in 1973 &amp; implemented by 180 countries</a:t>
            </a:r>
            <a:endParaRPr lang="en-US" dirty="0"/>
          </a:p>
        </p:txBody>
      </p:sp>
    </p:spTree>
    <p:extLst>
      <p:ext uri="{BB962C8B-B14F-4D97-AF65-F5344CB8AC3E}">
        <p14:creationId xmlns:p14="http://schemas.microsoft.com/office/powerpoint/2010/main" val="502026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 y="180975"/>
            <a:ext cx="8685212" cy="1041375"/>
          </a:xfrm>
        </p:spPr>
        <p:txBody>
          <a:bodyPr/>
          <a:lstStyle/>
          <a:p>
            <a:r>
              <a:rPr lang="en-US" dirty="0" smtClean="0"/>
              <a:t>Endangered Species Act: Protecting imperiled species</a:t>
            </a:r>
            <a:endParaRPr lang="en-US" dirty="0"/>
          </a:p>
        </p:txBody>
      </p:sp>
      <p:sp>
        <p:nvSpPr>
          <p:cNvPr id="3" name="Content Placeholder 2"/>
          <p:cNvSpPr>
            <a:spLocks noGrp="1"/>
          </p:cNvSpPr>
          <p:nvPr>
            <p:ph idx="1"/>
          </p:nvPr>
        </p:nvSpPr>
        <p:spPr>
          <a:xfrm>
            <a:off x="192088" y="1575182"/>
            <a:ext cx="8788400" cy="4044184"/>
          </a:xfrm>
        </p:spPr>
        <p:txBody>
          <a:bodyPr/>
          <a:lstStyle/>
          <a:p>
            <a:r>
              <a:rPr lang="en-US" sz="2400" dirty="0"/>
              <a:t>A</a:t>
            </a:r>
            <a:r>
              <a:rPr lang="en-US" sz="2400" dirty="0" smtClean="0"/>
              <a:t>dministered </a:t>
            </a:r>
            <a:r>
              <a:rPr lang="en-US" sz="2400" dirty="0"/>
              <a:t>by the </a:t>
            </a:r>
            <a:r>
              <a:rPr lang="en-US" sz="2400" b="1" dirty="0"/>
              <a:t>U.S. Fish and Wildlife Service </a:t>
            </a:r>
            <a:r>
              <a:rPr lang="en-US" sz="2400" dirty="0"/>
              <a:t>and the Commerce Department’s </a:t>
            </a:r>
            <a:r>
              <a:rPr lang="en-US" sz="2400" b="1" dirty="0"/>
              <a:t>National Marine Fisheries Service</a:t>
            </a:r>
            <a:r>
              <a:rPr lang="en-US" sz="2400" dirty="0"/>
              <a:t> (NMFS). </a:t>
            </a:r>
            <a:endParaRPr lang="en-US" sz="2400" dirty="0" smtClean="0"/>
          </a:p>
          <a:p>
            <a:r>
              <a:rPr lang="en-US" sz="2400" dirty="0" smtClean="0"/>
              <a:t>The </a:t>
            </a:r>
            <a:r>
              <a:rPr lang="en-US" sz="2400" dirty="0"/>
              <a:t>FWS has primary responsibility for terrestrial and freshwater organisms, while the responsibilities of NMFS are mainly marine wildlife such as whales and </a:t>
            </a:r>
            <a:r>
              <a:rPr lang="en-US" sz="2400" dirty="0" err="1" smtClean="0"/>
              <a:t>anadromous</a:t>
            </a:r>
            <a:r>
              <a:rPr lang="en-US" sz="2400" dirty="0" smtClean="0"/>
              <a:t> </a:t>
            </a:r>
            <a:r>
              <a:rPr lang="en-US" sz="2400" dirty="0"/>
              <a:t>fish such as salmon.</a:t>
            </a:r>
          </a:p>
          <a:p>
            <a:r>
              <a:rPr lang="en-US" sz="2400" dirty="0"/>
              <a:t>Under the ESA, species may be listed as either endangered or threatened. “Endangered” means a species is in danger of extinction throughout all or a significant portion of its range. “Threatened” means a species is likely to become endangered within the foreseeable future. </a:t>
            </a:r>
          </a:p>
        </p:txBody>
      </p:sp>
    </p:spTree>
    <p:extLst>
      <p:ext uri="{BB962C8B-B14F-4D97-AF65-F5344CB8AC3E}">
        <p14:creationId xmlns:p14="http://schemas.microsoft.com/office/powerpoint/2010/main" val="223248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5"/>
          <p:cNvSpPr txBox="1">
            <a:spLocks noChangeArrowheads="1"/>
          </p:cNvSpPr>
          <p:nvPr/>
        </p:nvSpPr>
        <p:spPr bwMode="auto">
          <a:xfrm>
            <a:off x="739775" y="2497138"/>
            <a:ext cx="7562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p>
        </p:txBody>
      </p:sp>
      <p:sp>
        <p:nvSpPr>
          <p:cNvPr id="7" name="TextBox 6"/>
          <p:cNvSpPr txBox="1"/>
          <p:nvPr/>
        </p:nvSpPr>
        <p:spPr>
          <a:xfrm>
            <a:off x="685800" y="1524000"/>
            <a:ext cx="7239000" cy="4524315"/>
          </a:xfrm>
          <a:prstGeom prst="rect">
            <a:avLst/>
          </a:prstGeom>
          <a:noFill/>
        </p:spPr>
        <p:txBody>
          <a:bodyPr>
            <a:spAutoFit/>
          </a:bodyPr>
          <a:lstStyle/>
          <a:p>
            <a:pPr>
              <a:defRPr/>
            </a:pPr>
            <a:r>
              <a:rPr lang="en-US" sz="2400" b="1" dirty="0" smtClean="0">
                <a:latin typeface="+mn-lt"/>
                <a:ea typeface="ＭＳ Ｐゴシック" pitchFamily="32" charset="-128"/>
                <a:cs typeface="Arial" charset="0"/>
              </a:rPr>
              <a:t>Extinction: </a:t>
            </a:r>
            <a:r>
              <a:rPr lang="en-US" sz="2400" dirty="0" smtClean="0">
                <a:latin typeface="+mn-lt"/>
                <a:ea typeface="ＭＳ Ｐゴシック" pitchFamily="32" charset="-128"/>
                <a:cs typeface="Arial" charset="0"/>
              </a:rPr>
              <a:t> The disappearance of an entire species from the face of the Earth.</a:t>
            </a:r>
          </a:p>
          <a:p>
            <a:pPr>
              <a:defRPr/>
            </a:pPr>
            <a:endParaRPr lang="en-US" sz="2400" dirty="0">
              <a:ea typeface="ＭＳ Ｐゴシック" pitchFamily="32" charset="-128"/>
              <a:cs typeface="Arial" charset="0"/>
            </a:endParaRPr>
          </a:p>
          <a:p>
            <a:pPr>
              <a:defRPr/>
            </a:pPr>
            <a:r>
              <a:rPr lang="en-US" sz="2400" b="1" dirty="0" smtClean="0">
                <a:latin typeface="+mn-lt"/>
                <a:ea typeface="ＭＳ Ｐゴシック" pitchFamily="32" charset="-128"/>
                <a:cs typeface="Arial" charset="0"/>
              </a:rPr>
              <a:t>Extirpation:</a:t>
            </a:r>
            <a:r>
              <a:rPr lang="en-US" sz="2400" dirty="0" smtClean="0">
                <a:latin typeface="+mn-lt"/>
                <a:ea typeface="ＭＳ Ｐゴシック" pitchFamily="32" charset="-128"/>
                <a:cs typeface="Arial" charset="0"/>
              </a:rPr>
              <a:t>  The disappearance of a particular population from a given area, but not the entire species globally</a:t>
            </a:r>
            <a:r>
              <a:rPr lang="en-US" sz="2400" dirty="0" smtClean="0">
                <a:latin typeface="+mn-lt"/>
                <a:ea typeface="ＭＳ Ｐゴシック" pitchFamily="32" charset="-128"/>
                <a:cs typeface="Arial" charset="0"/>
              </a:rPr>
              <a:t>. (Locally extinct)</a:t>
            </a:r>
            <a:endParaRPr lang="en-US" sz="2400" dirty="0" smtClean="0">
              <a:latin typeface="+mn-lt"/>
              <a:ea typeface="ＭＳ Ｐゴシック" pitchFamily="32" charset="-128"/>
              <a:cs typeface="Arial" charset="0"/>
            </a:endParaRPr>
          </a:p>
          <a:p>
            <a:pPr>
              <a:defRPr/>
            </a:pPr>
            <a:endParaRPr lang="en-US" sz="2400" dirty="0">
              <a:ea typeface="ＭＳ Ｐゴシック" pitchFamily="32" charset="-128"/>
              <a:cs typeface="Arial" charset="0"/>
            </a:endParaRPr>
          </a:p>
          <a:p>
            <a:pPr>
              <a:defRPr/>
            </a:pPr>
            <a:r>
              <a:rPr lang="en-US" sz="2400" b="1" dirty="0" smtClean="0">
                <a:latin typeface="+mn-lt"/>
                <a:ea typeface="ＭＳ Ｐゴシック" pitchFamily="32" charset="-128"/>
                <a:cs typeface="Arial" charset="0"/>
              </a:rPr>
              <a:t>Mass Extinction:  </a:t>
            </a:r>
            <a:r>
              <a:rPr lang="en-US" sz="2400" dirty="0" smtClean="0">
                <a:latin typeface="+mn-lt"/>
                <a:ea typeface="ＭＳ Ｐゴシック" pitchFamily="32" charset="-128"/>
                <a:cs typeface="Arial" charset="0"/>
              </a:rPr>
              <a:t>The extinction of a large portion of the world’s species in a very short time period due to some extreme and rapid change or catastrophic event.  The Earth has seen five mass extinction events in the past half-billon years.</a:t>
            </a:r>
          </a:p>
        </p:txBody>
      </p:sp>
      <p:sp>
        <p:nvSpPr>
          <p:cNvPr id="2" name="Title 1"/>
          <p:cNvSpPr>
            <a:spLocks noGrp="1"/>
          </p:cNvSpPr>
          <p:nvPr>
            <p:ph type="title"/>
          </p:nvPr>
        </p:nvSpPr>
        <p:spPr>
          <a:xfrm>
            <a:off x="457200" y="228600"/>
            <a:ext cx="7845425" cy="914096"/>
          </a:xfrm>
        </p:spPr>
        <p:txBody>
          <a:bodyPr/>
          <a:lstStyle/>
          <a:p>
            <a:r>
              <a:rPr lang="en-US" sz="2700" dirty="0">
                <a:solidFill>
                  <a:srgbClr val="FF0000"/>
                </a:solidFill>
              </a:rPr>
              <a:t>Define the terms </a:t>
            </a:r>
            <a:r>
              <a:rPr lang="en-US" sz="2700" u="sng" dirty="0">
                <a:solidFill>
                  <a:srgbClr val="FF0000"/>
                </a:solidFill>
              </a:rPr>
              <a:t>extinction</a:t>
            </a:r>
            <a:r>
              <a:rPr lang="en-US" sz="2700" dirty="0">
                <a:solidFill>
                  <a:srgbClr val="FF0000"/>
                </a:solidFill>
              </a:rPr>
              <a:t>, </a:t>
            </a:r>
            <a:r>
              <a:rPr lang="en-US" sz="2700" u="sng" dirty="0">
                <a:solidFill>
                  <a:srgbClr val="FF0000"/>
                </a:solidFill>
              </a:rPr>
              <a:t>extirpation</a:t>
            </a:r>
            <a:r>
              <a:rPr lang="en-US" sz="2700" dirty="0">
                <a:solidFill>
                  <a:srgbClr val="FF0000"/>
                </a:solidFill>
              </a:rPr>
              <a:t> and </a:t>
            </a:r>
            <a:r>
              <a:rPr lang="en-US" sz="2700" u="sng" dirty="0">
                <a:solidFill>
                  <a:srgbClr val="FF0000"/>
                </a:solidFill>
              </a:rPr>
              <a:t>mass </a:t>
            </a:r>
            <a:r>
              <a:rPr lang="en-US" sz="2700" u="sng" dirty="0" smtClean="0">
                <a:solidFill>
                  <a:srgbClr val="FF0000"/>
                </a:solidFill>
              </a:rPr>
              <a:t>extinction</a:t>
            </a:r>
            <a:r>
              <a:rPr lang="en-US" sz="2700" dirty="0" smtClean="0">
                <a:solidFill>
                  <a:srgbClr val="FF0000"/>
                </a:solidFill>
              </a:rPr>
              <a:t>.</a:t>
            </a:r>
            <a:endParaRPr lang="en-US" sz="2700" dirty="0">
              <a:solidFill>
                <a:srgbClr val="FF0000"/>
              </a:solidFill>
            </a:endParaRPr>
          </a:p>
        </p:txBody>
      </p:sp>
    </p:spTree>
    <p:extLst>
      <p:ext uri="{BB962C8B-B14F-4D97-AF65-F5344CB8AC3E}">
        <p14:creationId xmlns:p14="http://schemas.microsoft.com/office/powerpoint/2010/main" val="372019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down)">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28600"/>
            <a:ext cx="8305800" cy="861774"/>
          </a:xfrm>
        </p:spPr>
        <p:txBody>
          <a:bodyPr/>
          <a:lstStyle/>
          <a:p>
            <a:pPr eaLnBrk="1" hangingPunct="1">
              <a:lnSpc>
                <a:spcPct val="100000"/>
              </a:lnSpc>
              <a:spcBef>
                <a:spcPts val="600"/>
              </a:spcBef>
            </a:pPr>
            <a:r>
              <a:rPr lang="en-US" sz="2800" dirty="0">
                <a:solidFill>
                  <a:srgbClr val="FF0000"/>
                </a:solidFill>
              </a:rPr>
              <a:t>Contrast background extinction rates with periods of mass extinction.</a:t>
            </a:r>
          </a:p>
        </p:txBody>
      </p:sp>
      <p:sp>
        <p:nvSpPr>
          <p:cNvPr id="6147" name="Rectangle 3"/>
          <p:cNvSpPr>
            <a:spLocks noGrp="1" noChangeArrowheads="1"/>
          </p:cNvSpPr>
          <p:nvPr>
            <p:ph type="body" idx="1"/>
          </p:nvPr>
        </p:nvSpPr>
        <p:spPr>
          <a:xfrm>
            <a:off x="304800" y="1524000"/>
            <a:ext cx="8534400" cy="3570208"/>
          </a:xfrm>
        </p:spPr>
        <p:txBody>
          <a:bodyPr/>
          <a:lstStyle/>
          <a:p>
            <a:pPr eaLnBrk="1" hangingPunct="1">
              <a:lnSpc>
                <a:spcPct val="100000"/>
              </a:lnSpc>
              <a:spcBef>
                <a:spcPts val="1800"/>
              </a:spcBef>
              <a:buClr>
                <a:srgbClr val="0070C0"/>
              </a:buClr>
            </a:pPr>
            <a:r>
              <a:rPr lang="en-US" dirty="0">
                <a:solidFill>
                  <a:srgbClr val="0070C0"/>
                </a:solidFill>
              </a:rPr>
              <a:t>Species have gone extinct at a background rate of roughly one species per 1 to 10 million species each year.  Most species that have ever lived are now extinct. </a:t>
            </a:r>
          </a:p>
          <a:p>
            <a:pPr eaLnBrk="1" hangingPunct="1">
              <a:lnSpc>
                <a:spcPct val="100000"/>
              </a:lnSpc>
              <a:spcBef>
                <a:spcPts val="1800"/>
              </a:spcBef>
              <a:buClr>
                <a:srgbClr val="0070C0"/>
              </a:buClr>
            </a:pPr>
            <a:r>
              <a:rPr lang="en-US" dirty="0">
                <a:solidFill>
                  <a:srgbClr val="0070C0"/>
                </a:solidFill>
              </a:rPr>
              <a:t>Earth has experienced five mass extinction events in the past 440 million years.</a:t>
            </a:r>
          </a:p>
          <a:p>
            <a:pPr eaLnBrk="1" hangingPunct="1">
              <a:lnSpc>
                <a:spcPct val="100000"/>
              </a:lnSpc>
              <a:spcBef>
                <a:spcPts val="1800"/>
              </a:spcBef>
              <a:buClr>
                <a:srgbClr val="0070C0"/>
              </a:buClr>
            </a:pPr>
            <a:r>
              <a:rPr lang="en-US" dirty="0">
                <a:solidFill>
                  <a:srgbClr val="0070C0"/>
                </a:solidFill>
              </a:rPr>
              <a:t>Human impact is presently initiating a sixth mass extinction. </a:t>
            </a:r>
          </a:p>
        </p:txBody>
      </p:sp>
    </p:spTree>
    <p:extLst>
      <p:ext uri="{BB962C8B-B14F-4D97-AF65-F5344CB8AC3E}">
        <p14:creationId xmlns:p14="http://schemas.microsoft.com/office/powerpoint/2010/main" val="264683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304800"/>
            <a:ext cx="7924800" cy="536575"/>
          </a:xfrm>
        </p:spPr>
        <p:txBody>
          <a:bodyPr/>
          <a:lstStyle/>
          <a:p>
            <a:pPr eaLnBrk="1" hangingPunct="1"/>
            <a:r>
              <a:rPr lang="en-US" smtClean="0"/>
              <a:t>Biodiversity loss and species extinction</a:t>
            </a:r>
          </a:p>
        </p:txBody>
      </p:sp>
      <p:sp>
        <p:nvSpPr>
          <p:cNvPr id="18435" name="Rectangle 3"/>
          <p:cNvSpPr>
            <a:spLocks noGrp="1" noChangeArrowheads="1"/>
          </p:cNvSpPr>
          <p:nvPr>
            <p:ph type="body" idx="1"/>
          </p:nvPr>
        </p:nvSpPr>
        <p:spPr>
          <a:xfrm>
            <a:off x="203200" y="1252538"/>
            <a:ext cx="8788400" cy="4819650"/>
          </a:xfrm>
        </p:spPr>
        <p:txBody>
          <a:bodyPr/>
          <a:lstStyle/>
          <a:p>
            <a:pPr eaLnBrk="1" hangingPunct="1">
              <a:lnSpc>
                <a:spcPct val="100000"/>
              </a:lnSpc>
              <a:spcBef>
                <a:spcPts val="600"/>
              </a:spcBef>
            </a:pPr>
            <a:r>
              <a:rPr lang="en-US" b="1" dirty="0" smtClean="0"/>
              <a:t>Extinction</a:t>
            </a:r>
            <a:r>
              <a:rPr lang="en-US" dirty="0" smtClean="0"/>
              <a:t> = occurs when the last member of a species dies and the species ceases to exist</a:t>
            </a:r>
          </a:p>
          <a:p>
            <a:pPr eaLnBrk="1" hangingPunct="1">
              <a:lnSpc>
                <a:spcPct val="100000"/>
              </a:lnSpc>
              <a:spcBef>
                <a:spcPts val="600"/>
              </a:spcBef>
            </a:pPr>
            <a:r>
              <a:rPr lang="en-US" b="1" dirty="0" smtClean="0"/>
              <a:t>Extirpation</a:t>
            </a:r>
            <a:r>
              <a:rPr lang="en-US" dirty="0" smtClean="0"/>
              <a:t> = the disappearance of a population from a given area, but not the entire species globally</a:t>
            </a:r>
          </a:p>
          <a:p>
            <a:pPr lvl="1" eaLnBrk="1" hangingPunct="1">
              <a:lnSpc>
                <a:spcPct val="100000"/>
              </a:lnSpc>
              <a:spcBef>
                <a:spcPts val="600"/>
              </a:spcBef>
            </a:pPr>
            <a:r>
              <a:rPr lang="en-US" dirty="0" smtClean="0"/>
              <a:t>Can lead to extinction</a:t>
            </a:r>
          </a:p>
          <a:p>
            <a:pPr eaLnBrk="1" hangingPunct="1">
              <a:lnSpc>
                <a:spcPct val="100000"/>
              </a:lnSpc>
              <a:spcBef>
                <a:spcPts val="600"/>
              </a:spcBef>
            </a:pPr>
            <a:r>
              <a:rPr lang="en-US" dirty="0" smtClean="0"/>
              <a:t>Extinction </a:t>
            </a:r>
            <a:r>
              <a:rPr lang="en-US" dirty="0" smtClean="0"/>
              <a:t>can be </a:t>
            </a:r>
            <a:r>
              <a:rPr lang="en-US" dirty="0" smtClean="0"/>
              <a:t>a natural process</a:t>
            </a:r>
          </a:p>
          <a:p>
            <a:pPr lvl="1" eaLnBrk="1" hangingPunct="1">
              <a:lnSpc>
                <a:spcPct val="100000"/>
              </a:lnSpc>
              <a:spcBef>
                <a:spcPts val="600"/>
              </a:spcBef>
            </a:pPr>
            <a:r>
              <a:rPr lang="en-US" dirty="0" smtClean="0"/>
              <a:t>99% of all species that ever lived are now extinct</a:t>
            </a:r>
          </a:p>
          <a:p>
            <a:pPr eaLnBrk="1" hangingPunct="1">
              <a:lnSpc>
                <a:spcPct val="100000"/>
              </a:lnSpc>
              <a:spcBef>
                <a:spcPts val="600"/>
              </a:spcBef>
            </a:pPr>
            <a:r>
              <a:rPr lang="en-US" b="1" dirty="0" smtClean="0"/>
              <a:t>Background rate of extinction </a:t>
            </a:r>
            <a:r>
              <a:rPr lang="en-US" dirty="0" smtClean="0"/>
              <a:t>= natural extinctions</a:t>
            </a:r>
          </a:p>
          <a:p>
            <a:pPr lvl="1" eaLnBrk="1" hangingPunct="1">
              <a:lnSpc>
                <a:spcPct val="100000"/>
              </a:lnSpc>
              <a:spcBef>
                <a:spcPts val="600"/>
              </a:spcBef>
            </a:pPr>
            <a:r>
              <a:rPr lang="en-US" dirty="0" smtClean="0"/>
              <a:t>For mammal or marine species: each year 1 species out of every 1–10 million goes extinct </a:t>
            </a:r>
          </a:p>
        </p:txBody>
      </p:sp>
    </p:spTree>
    <p:extLst>
      <p:ext uri="{BB962C8B-B14F-4D97-AF65-F5344CB8AC3E}">
        <p14:creationId xmlns:p14="http://schemas.microsoft.com/office/powerpoint/2010/main" val="4033225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7772400" cy="500063"/>
          </a:xfrm>
        </p:spPr>
        <p:txBody>
          <a:bodyPr/>
          <a:lstStyle/>
          <a:p>
            <a:pPr eaLnBrk="1" hangingPunct="1"/>
            <a:r>
              <a:rPr lang="en-US" smtClean="0"/>
              <a:t>Earth has had five mass extinctions</a:t>
            </a:r>
          </a:p>
        </p:txBody>
      </p:sp>
      <p:sp>
        <p:nvSpPr>
          <p:cNvPr id="19459" name="Rectangle 3"/>
          <p:cNvSpPr>
            <a:spLocks noGrp="1" noChangeArrowheads="1"/>
          </p:cNvSpPr>
          <p:nvPr>
            <p:ph type="body" idx="1"/>
          </p:nvPr>
        </p:nvSpPr>
        <p:spPr>
          <a:xfrm>
            <a:off x="304800" y="885825"/>
            <a:ext cx="8458200" cy="2455863"/>
          </a:xfrm>
        </p:spPr>
        <p:txBody>
          <a:bodyPr/>
          <a:lstStyle/>
          <a:p>
            <a:pPr eaLnBrk="1" hangingPunct="1">
              <a:lnSpc>
                <a:spcPct val="100000"/>
              </a:lnSpc>
              <a:spcBef>
                <a:spcPts val="600"/>
              </a:spcBef>
            </a:pPr>
            <a:r>
              <a:rPr lang="en-US" dirty="0" smtClean="0"/>
              <a:t>Earth has had five </a:t>
            </a:r>
            <a:r>
              <a:rPr lang="en-US" b="1" dirty="0" smtClean="0"/>
              <a:t>mass extinctions </a:t>
            </a:r>
            <a:r>
              <a:rPr lang="en-US" dirty="0" smtClean="0"/>
              <a:t>in the past 440 million years</a:t>
            </a:r>
          </a:p>
          <a:p>
            <a:pPr lvl="1" eaLnBrk="1" hangingPunct="1">
              <a:lnSpc>
                <a:spcPct val="100000"/>
              </a:lnSpc>
              <a:spcBef>
                <a:spcPts val="600"/>
              </a:spcBef>
            </a:pPr>
            <a:r>
              <a:rPr lang="en-US" dirty="0" smtClean="0"/>
              <a:t>Each event eliminated at least 50% of all species</a:t>
            </a:r>
          </a:p>
          <a:p>
            <a:pPr eaLnBrk="1" hangingPunct="1">
              <a:lnSpc>
                <a:spcPct val="100000"/>
              </a:lnSpc>
              <a:spcBef>
                <a:spcPts val="600"/>
              </a:spcBef>
            </a:pPr>
            <a:r>
              <a:rPr lang="en-US" dirty="0" smtClean="0"/>
              <a:t>Humans are causing this sixth extinction event</a:t>
            </a:r>
          </a:p>
          <a:p>
            <a:pPr lvl="1" eaLnBrk="1" hangingPunct="1">
              <a:lnSpc>
                <a:spcPct val="100000"/>
              </a:lnSpc>
              <a:spcBef>
                <a:spcPts val="600"/>
              </a:spcBef>
            </a:pPr>
            <a:r>
              <a:rPr lang="en-US" dirty="0" smtClean="0"/>
              <a:t>What consequences could our species experience?</a:t>
            </a:r>
            <a:endParaRPr lang="en-US" dirty="0" smtClean="0"/>
          </a:p>
        </p:txBody>
      </p:sp>
      <p:pic>
        <p:nvPicPr>
          <p:cNvPr id="19463" name="Picture 7" descr="SBS_4e_Figure_11_08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417888"/>
            <a:ext cx="3352800" cy="305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841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8288" y="180975"/>
            <a:ext cx="8685212" cy="541338"/>
          </a:xfrm>
        </p:spPr>
        <p:txBody>
          <a:bodyPr/>
          <a:lstStyle/>
          <a:p>
            <a:pPr eaLnBrk="1" hangingPunct="1"/>
            <a:r>
              <a:rPr lang="en-US" smtClean="0"/>
              <a:t>Humans are causing this mass extinction</a:t>
            </a:r>
          </a:p>
        </p:txBody>
      </p:sp>
      <p:sp>
        <p:nvSpPr>
          <p:cNvPr id="20483" name="Rectangle 3"/>
          <p:cNvSpPr>
            <a:spLocks noGrp="1" noChangeArrowheads="1"/>
          </p:cNvSpPr>
          <p:nvPr>
            <p:ph type="body" idx="1"/>
          </p:nvPr>
        </p:nvSpPr>
        <p:spPr>
          <a:xfrm>
            <a:off x="152400" y="990600"/>
            <a:ext cx="5715000" cy="3979863"/>
          </a:xfrm>
        </p:spPr>
        <p:txBody>
          <a:bodyPr/>
          <a:lstStyle/>
          <a:p>
            <a:pPr eaLnBrk="1" hangingPunct="1">
              <a:lnSpc>
                <a:spcPct val="100000"/>
              </a:lnSpc>
              <a:spcBef>
                <a:spcPts val="600"/>
              </a:spcBef>
            </a:pPr>
            <a:r>
              <a:rPr lang="en-US" smtClean="0"/>
              <a:t>Humans have driven hundreds of species to extinction</a:t>
            </a:r>
          </a:p>
          <a:p>
            <a:pPr lvl="1" eaLnBrk="1" hangingPunct="1">
              <a:lnSpc>
                <a:spcPct val="100000"/>
              </a:lnSpc>
              <a:spcBef>
                <a:spcPts val="600"/>
              </a:spcBef>
            </a:pPr>
            <a:r>
              <a:rPr lang="en-US" smtClean="0"/>
              <a:t>Dodo bird, Carolina parakeet, passenger pigeon</a:t>
            </a:r>
          </a:p>
          <a:p>
            <a:pPr eaLnBrk="1" hangingPunct="1">
              <a:lnSpc>
                <a:spcPct val="100000"/>
              </a:lnSpc>
              <a:spcBef>
                <a:spcPts val="600"/>
              </a:spcBef>
            </a:pPr>
            <a:r>
              <a:rPr lang="en-US" smtClean="0"/>
              <a:t>Multitudes of others teeter on the brink of extinction</a:t>
            </a:r>
          </a:p>
          <a:p>
            <a:pPr lvl="1" eaLnBrk="1" hangingPunct="1">
              <a:lnSpc>
                <a:spcPct val="100000"/>
              </a:lnSpc>
              <a:spcBef>
                <a:spcPts val="600"/>
              </a:spcBef>
            </a:pPr>
            <a:r>
              <a:rPr lang="en-US" smtClean="0"/>
              <a:t>Whooping crane, Kirtland’s warbler, California condor</a:t>
            </a:r>
          </a:p>
        </p:txBody>
      </p:sp>
      <p:sp>
        <p:nvSpPr>
          <p:cNvPr id="20485" name="TextBox 5"/>
          <p:cNvSpPr txBox="1">
            <a:spLocks noChangeArrowheads="1"/>
          </p:cNvSpPr>
          <p:nvPr/>
        </p:nvSpPr>
        <p:spPr bwMode="auto">
          <a:xfrm>
            <a:off x="5897563" y="4648200"/>
            <a:ext cx="30940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i="1"/>
              <a:t>The ivory-billed woodpecker may not be extinct </a:t>
            </a:r>
          </a:p>
        </p:txBody>
      </p:sp>
      <p:pic>
        <p:nvPicPr>
          <p:cNvPr id="20488" name="Picture 8" descr="SBS_4e_Figure_11_09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352550"/>
            <a:ext cx="34290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66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28600"/>
            <a:ext cx="8153400" cy="536575"/>
          </a:xfrm>
        </p:spPr>
        <p:txBody>
          <a:bodyPr/>
          <a:lstStyle/>
          <a:p>
            <a:pPr eaLnBrk="1" hangingPunct="1"/>
            <a:r>
              <a:rPr lang="en-US" smtClean="0"/>
              <a:t>People have hunted species to extinction</a:t>
            </a:r>
          </a:p>
        </p:txBody>
      </p:sp>
      <p:sp>
        <p:nvSpPr>
          <p:cNvPr id="21507" name="Text Box 5"/>
          <p:cNvSpPr txBox="1">
            <a:spLocks noChangeArrowheads="1"/>
          </p:cNvSpPr>
          <p:nvPr/>
        </p:nvSpPr>
        <p:spPr bwMode="auto">
          <a:xfrm>
            <a:off x="76200" y="6019800"/>
            <a:ext cx="8945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i="1"/>
              <a:t>Extinctions followed human arrival on islands and continents</a:t>
            </a:r>
          </a:p>
        </p:txBody>
      </p:sp>
      <p:pic>
        <p:nvPicPr>
          <p:cNvPr id="21511" name="Picture 7" descr="SBS_4e_Figure_11_10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838200"/>
            <a:ext cx="8548687" cy="515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16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228600"/>
            <a:ext cx="8001000" cy="1073150"/>
          </a:xfrm>
        </p:spPr>
        <p:txBody>
          <a:bodyPr/>
          <a:lstStyle/>
          <a:p>
            <a:pPr eaLnBrk="1" hangingPunct="1"/>
            <a:r>
              <a:rPr lang="en-US" smtClean="0"/>
              <a:t>Current extinction rates are higher than normal</a:t>
            </a:r>
          </a:p>
        </p:txBody>
      </p:sp>
      <p:sp>
        <p:nvSpPr>
          <p:cNvPr id="22531" name="Rectangle 3"/>
          <p:cNvSpPr>
            <a:spLocks noGrp="1" noChangeArrowheads="1"/>
          </p:cNvSpPr>
          <p:nvPr>
            <p:ph type="body" idx="1"/>
          </p:nvPr>
        </p:nvSpPr>
        <p:spPr>
          <a:xfrm>
            <a:off x="203200" y="1225521"/>
            <a:ext cx="8788400" cy="5324535"/>
          </a:xfrm>
        </p:spPr>
        <p:txBody>
          <a:bodyPr/>
          <a:lstStyle/>
          <a:p>
            <a:pPr eaLnBrk="1" hangingPunct="1">
              <a:lnSpc>
                <a:spcPct val="100000"/>
              </a:lnSpc>
              <a:spcBef>
                <a:spcPts val="600"/>
              </a:spcBef>
            </a:pPr>
            <a:r>
              <a:rPr lang="en-US" sz="2400" dirty="0" smtClean="0"/>
              <a:t>The current extinction rate is 100 to 1,000 times greater than the background rate</a:t>
            </a:r>
          </a:p>
          <a:p>
            <a:pPr eaLnBrk="1" hangingPunct="1">
              <a:lnSpc>
                <a:spcPct val="100000"/>
              </a:lnSpc>
              <a:spcBef>
                <a:spcPts val="600"/>
              </a:spcBef>
            </a:pPr>
            <a:r>
              <a:rPr lang="en-US" sz="2400" dirty="0" smtClean="0"/>
              <a:t>This rate will increase tenfold in future decades </a:t>
            </a:r>
          </a:p>
          <a:p>
            <a:pPr lvl="1" eaLnBrk="1" hangingPunct="1">
              <a:lnSpc>
                <a:spcPct val="100000"/>
              </a:lnSpc>
              <a:spcBef>
                <a:spcPts val="600"/>
              </a:spcBef>
            </a:pPr>
            <a:r>
              <a:rPr lang="en-US" sz="2400" dirty="0" smtClean="0"/>
              <a:t>Human population growth and resource consumption</a:t>
            </a:r>
            <a:endParaRPr lang="en-US" sz="2400" b="1" dirty="0" smtClean="0"/>
          </a:p>
          <a:p>
            <a:pPr eaLnBrk="1" hangingPunct="1">
              <a:lnSpc>
                <a:spcPct val="100000"/>
              </a:lnSpc>
              <a:spcBef>
                <a:spcPts val="600"/>
              </a:spcBef>
            </a:pPr>
            <a:r>
              <a:rPr lang="en-US" sz="2400" b="1" dirty="0" smtClean="0"/>
              <a:t>The Red List</a:t>
            </a:r>
            <a:r>
              <a:rPr lang="en-US" sz="2400" dirty="0" smtClean="0"/>
              <a:t> = species facing high risks of extinction</a:t>
            </a:r>
          </a:p>
          <a:p>
            <a:pPr lvl="1" eaLnBrk="1" hangingPunct="1">
              <a:lnSpc>
                <a:spcPct val="100000"/>
              </a:lnSpc>
              <a:spcBef>
                <a:spcPts val="600"/>
              </a:spcBef>
            </a:pPr>
            <a:r>
              <a:rPr lang="en-US" sz="2400" dirty="0" smtClean="0"/>
              <a:t>Mammal species (21%), bird species (12%)</a:t>
            </a:r>
          </a:p>
          <a:p>
            <a:pPr lvl="1" eaLnBrk="1" hangingPunct="1">
              <a:lnSpc>
                <a:spcPct val="100000"/>
              </a:lnSpc>
              <a:spcBef>
                <a:spcPts val="600"/>
              </a:spcBef>
            </a:pPr>
            <a:r>
              <a:rPr lang="en-US" sz="2400" dirty="0" smtClean="0"/>
              <a:t>17</a:t>
            </a:r>
            <a:r>
              <a:rPr lang="en-US" sz="2400" dirty="0" smtClean="0">
                <a:cs typeface="Times New Roman" pitchFamily="18" charset="0"/>
              </a:rPr>
              <a:t>–</a:t>
            </a:r>
            <a:r>
              <a:rPr lang="en-US" sz="2400" dirty="0" smtClean="0"/>
              <a:t>74% of all other </a:t>
            </a:r>
            <a:r>
              <a:rPr lang="en-US" sz="2400" dirty="0" smtClean="0"/>
              <a:t>species</a:t>
            </a:r>
          </a:p>
          <a:p>
            <a:pPr lvl="1" eaLnBrk="1" hangingPunct="1">
              <a:lnSpc>
                <a:spcPct val="100000"/>
              </a:lnSpc>
              <a:spcBef>
                <a:spcPts val="600"/>
              </a:spcBef>
            </a:pPr>
            <a:r>
              <a:rPr lang="en-US" sz="2400" dirty="0">
                <a:hlinkClick r:id="rId3"/>
              </a:rPr>
              <a:t>http://www.iucnredlist.org</a:t>
            </a:r>
            <a:r>
              <a:rPr lang="en-US" sz="2400" dirty="0" smtClean="0">
                <a:hlinkClick r:id="rId3"/>
              </a:rPr>
              <a:t>/</a:t>
            </a:r>
            <a:r>
              <a:rPr lang="en-US" sz="2400" dirty="0"/>
              <a:t> </a:t>
            </a:r>
            <a:r>
              <a:rPr lang="en-US" sz="2400" dirty="0" smtClean="0"/>
              <a:t>(Int’l Union for Conservation of Nature)</a:t>
            </a:r>
            <a:endParaRPr lang="en-US" sz="2400" dirty="0" smtClean="0"/>
          </a:p>
          <a:p>
            <a:pPr eaLnBrk="1" hangingPunct="1">
              <a:lnSpc>
                <a:spcPct val="100000"/>
              </a:lnSpc>
              <a:spcBef>
                <a:spcPts val="600"/>
              </a:spcBef>
            </a:pPr>
            <a:r>
              <a:rPr lang="en-US" sz="2400" dirty="0" smtClean="0"/>
              <a:t>In the U.S., in the last 500 years, 237 animal and 30 plant species have been confirmed extinct</a:t>
            </a:r>
          </a:p>
          <a:p>
            <a:pPr lvl="1" eaLnBrk="1" hangingPunct="1">
              <a:lnSpc>
                <a:spcPct val="100000"/>
              </a:lnSpc>
              <a:spcBef>
                <a:spcPts val="600"/>
              </a:spcBef>
            </a:pPr>
            <a:r>
              <a:rPr lang="en-US" sz="2400" dirty="0" smtClean="0"/>
              <a:t>Actual numbers are undoubtedly higher</a:t>
            </a:r>
          </a:p>
        </p:txBody>
      </p:sp>
    </p:spTree>
    <p:extLst>
      <p:ext uri="{BB962C8B-B14F-4D97-AF65-F5344CB8AC3E}">
        <p14:creationId xmlns:p14="http://schemas.microsoft.com/office/powerpoint/2010/main" val="14939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esentation4">
  <a:themeElements>
    <a:clrScheme name="Presentat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t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1117</Words>
  <Application>Microsoft Office PowerPoint</Application>
  <PresentationFormat>On-screen Show (4:3)</PresentationFormat>
  <Paragraphs>134</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1_Presentation4</vt:lpstr>
      <vt:lpstr>PowerPoint Presentation</vt:lpstr>
      <vt:lpstr>Objectives:</vt:lpstr>
      <vt:lpstr>Define the terms extinction, extirpation and mass extinction.</vt:lpstr>
      <vt:lpstr>Contrast background extinction rates with periods of mass extinction.</vt:lpstr>
      <vt:lpstr>Biodiversity loss and species extinction</vt:lpstr>
      <vt:lpstr>Earth has had five mass extinctions</vt:lpstr>
      <vt:lpstr>Humans are causing this mass extinction</vt:lpstr>
      <vt:lpstr>People have hunted species to extinction</vt:lpstr>
      <vt:lpstr>Current extinction rates are higher than normal</vt:lpstr>
      <vt:lpstr>HIPPCO: A mnemonic for remembering how biodiversity is lost</vt:lpstr>
      <vt:lpstr>Biodiversity loss is more than extinction</vt:lpstr>
      <vt:lpstr>Biodiversity loss has many causes</vt:lpstr>
      <vt:lpstr>Habitat alteration causes biodiversity loss</vt:lpstr>
      <vt:lpstr>Habitat fragmentation</vt:lpstr>
      <vt:lpstr>Habitat loss occurs in every biome</vt:lpstr>
      <vt:lpstr>Pollution causes biodiversity loss</vt:lpstr>
      <vt:lpstr>Overharvesting causes biodiversity loss</vt:lpstr>
      <vt:lpstr>Invasive species cause biodiversity loss</vt:lpstr>
      <vt:lpstr>Climate change causes biodiversity loss</vt:lpstr>
      <vt:lpstr>Warming has been the greatest in the Arctic</vt:lpstr>
      <vt:lpstr>Causes and consequences of biodiversity loss</vt:lpstr>
      <vt:lpstr>CITES</vt:lpstr>
      <vt:lpstr>Endangered Species Act: Protecting imperiled species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kgrant</dc:creator>
  <cp:lastModifiedBy>e131488</cp:lastModifiedBy>
  <cp:revision>83</cp:revision>
  <dcterms:created xsi:type="dcterms:W3CDTF">2011-06-23T11:09:05Z</dcterms:created>
  <dcterms:modified xsi:type="dcterms:W3CDTF">2014-10-21T01:31:30Z</dcterms:modified>
</cp:coreProperties>
</file>