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6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6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9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9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6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3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3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0DA00-6C5B-4D7E-B371-6D2B93133E9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241D4-DA44-4A1E-9008-C282191F3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3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1366838"/>
          </a:xfrm>
          <a:prstGeom prst="rect">
            <a:avLst/>
          </a:prstGeom>
          <a:noFill/>
          <a:ln w="9525">
            <a:solidFill>
              <a:srgbClr val="8D0C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Systems involved in Regulation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1548" y="1369003"/>
            <a:ext cx="2508250" cy="2057400"/>
          </a:xfrm>
          <a:prstGeom prst="rect">
            <a:avLst/>
          </a:prstGeom>
          <a:noFill/>
          <a:ln w="12700">
            <a:solidFill>
              <a:srgbClr val="8D0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Integumentary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Functions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en-US" sz="1100" i="1" dirty="0" smtClean="0"/>
              <a:t>Barrier </a:t>
            </a:r>
            <a:r>
              <a:rPr lang="en-US" altLang="en-US" sz="1100" i="1" dirty="0"/>
              <a:t>to pathogens &amp; foreign </a:t>
            </a:r>
            <a:r>
              <a:rPr lang="en-US" altLang="en-US" sz="1100" i="1" dirty="0" smtClean="0"/>
              <a:t>objects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en-US" sz="1100" i="1" dirty="0" smtClean="0"/>
              <a:t>Keeps </a:t>
            </a:r>
            <a:r>
              <a:rPr lang="en-US" altLang="en-US" sz="1100" i="1" dirty="0"/>
              <a:t>moisture in</a:t>
            </a:r>
          </a:p>
          <a:p>
            <a:r>
              <a:rPr lang="en-US" altLang="en-US" sz="1100" i="1" dirty="0"/>
              <a:t>Senses temperature &amp; </a:t>
            </a:r>
            <a:r>
              <a:rPr lang="en-US" altLang="en-US" sz="1100" i="1" dirty="0" smtClean="0"/>
              <a:t>sweats</a:t>
            </a:r>
            <a:endParaRPr kumimoji="0" lang="en-US" alt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Organs: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3433330"/>
            <a:ext cx="2508250" cy="2057400"/>
          </a:xfrm>
          <a:prstGeom prst="rect">
            <a:avLst/>
          </a:prstGeom>
          <a:noFill/>
          <a:ln w="12700">
            <a:solidFill>
              <a:srgbClr val="8D0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Nervous System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Organs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: </a:t>
            </a:r>
            <a:r>
              <a:rPr lang="en-US" altLang="en-US" sz="1100" i="1" dirty="0"/>
              <a:t>Brain &amp; nerves</a:t>
            </a:r>
          </a:p>
          <a:p>
            <a:r>
              <a:rPr lang="en-US" altLang="en-US" sz="1100" i="1" dirty="0"/>
              <a:t>Sensory neurons </a:t>
            </a:r>
          </a:p>
          <a:p>
            <a:r>
              <a:rPr lang="en-US" altLang="en-US" sz="1100" i="1" dirty="0"/>
              <a:t>Motor neurons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5490730"/>
            <a:ext cx="2971800" cy="1371600"/>
          </a:xfrm>
          <a:prstGeom prst="rect">
            <a:avLst/>
          </a:prstGeom>
          <a:noFill/>
          <a:ln w="9525">
            <a:solidFill>
              <a:srgbClr val="8D0C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Systems involved in Reproduction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429000" y="900545"/>
            <a:ext cx="2508250" cy="2057400"/>
          </a:xfrm>
          <a:prstGeom prst="rect">
            <a:avLst/>
          </a:prstGeom>
          <a:noFill/>
          <a:ln w="12700">
            <a:solidFill>
              <a:srgbClr val="8D0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Skeletal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:</a:t>
            </a:r>
          </a:p>
          <a:p>
            <a:r>
              <a:rPr lang="en-US" altLang="en-US" sz="1100" i="1" dirty="0"/>
              <a:t>Structural support</a:t>
            </a:r>
          </a:p>
          <a:p>
            <a:r>
              <a:rPr lang="en-US" altLang="en-US" sz="1100" i="1" dirty="0"/>
              <a:t>Protects internal </a:t>
            </a:r>
            <a:r>
              <a:rPr lang="en-US" altLang="en-US" sz="1100" i="1" dirty="0" smtClean="0"/>
              <a:t>organs</a:t>
            </a:r>
            <a:endParaRPr kumimoji="0" lang="en-US" alt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Organs: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429000" y="3183371"/>
            <a:ext cx="2508250" cy="2279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Circulatory/Cardiovascular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Organs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:</a:t>
            </a:r>
          </a:p>
          <a:p>
            <a:r>
              <a:rPr lang="en-US" altLang="en-US" sz="1100" i="1" dirty="0"/>
              <a:t>Heart</a:t>
            </a:r>
          </a:p>
          <a:p>
            <a:r>
              <a:rPr lang="en-US" altLang="en-US" sz="1100" i="1" dirty="0"/>
              <a:t>Arteries (blood with O</a:t>
            </a:r>
            <a:r>
              <a:rPr lang="en-US" altLang="en-US" sz="1100" i="1" baseline="-25000" dirty="0"/>
              <a:t>2 </a:t>
            </a:r>
            <a:r>
              <a:rPr lang="en-US" altLang="en-US" sz="1100" i="1" dirty="0"/>
              <a:t>away from lungs)</a:t>
            </a:r>
          </a:p>
          <a:p>
            <a:r>
              <a:rPr lang="en-US" altLang="en-US" sz="1100" i="1" dirty="0"/>
              <a:t>Veins (blood without O</a:t>
            </a:r>
            <a:r>
              <a:rPr lang="en-US" altLang="en-US" sz="1100" i="1" baseline="-25000" dirty="0"/>
              <a:t>2 </a:t>
            </a:r>
            <a:r>
              <a:rPr lang="en-US" altLang="en-US" sz="1100" i="1" dirty="0"/>
              <a:t>back to lungs)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51418" y="0"/>
            <a:ext cx="2971800" cy="1366838"/>
          </a:xfrm>
          <a:prstGeom prst="rect">
            <a:avLst/>
          </a:prstGeom>
          <a:noFill/>
          <a:ln w="9525">
            <a:solidFill>
              <a:srgbClr val="8D0C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Systems involved in Nutrient Absorption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92825" y="5463021"/>
            <a:ext cx="2971800" cy="13716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Systems involved in Defense from Injury/Illness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403975" y="1375930"/>
            <a:ext cx="2508250" cy="2057400"/>
          </a:xfrm>
          <a:prstGeom prst="rect">
            <a:avLst/>
          </a:prstGeom>
          <a:noFill/>
          <a:ln w="12700">
            <a:solidFill>
              <a:srgbClr val="8D0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Muscular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Organs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:</a:t>
            </a:r>
          </a:p>
          <a:p>
            <a:r>
              <a:rPr lang="en-US" altLang="en-US" sz="1100" i="1" dirty="0"/>
              <a:t>Gluteus </a:t>
            </a:r>
            <a:r>
              <a:rPr lang="en-US" altLang="en-US" sz="1100" i="1" dirty="0" err="1"/>
              <a:t>maximus</a:t>
            </a:r>
            <a:r>
              <a:rPr lang="en-US" altLang="en-US" sz="1100" i="1" dirty="0"/>
              <a:t> (skeletal muscle)</a:t>
            </a:r>
          </a:p>
          <a:p>
            <a:r>
              <a:rPr lang="en-US" altLang="en-US" sz="1100" i="1" dirty="0"/>
              <a:t>Stomach (smooth muscle)</a:t>
            </a:r>
          </a:p>
          <a:p>
            <a:r>
              <a:rPr lang="en-US" altLang="en-US" sz="1100" i="1" dirty="0"/>
              <a:t>Heart (cardiac muscle)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172200" y="3433330"/>
            <a:ext cx="2508250" cy="2057400"/>
          </a:xfrm>
          <a:prstGeom prst="rect">
            <a:avLst/>
          </a:prstGeom>
          <a:noFill/>
          <a:ln w="12700">
            <a:solidFill>
              <a:srgbClr val="8D0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Digestive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Organs: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lang="en-US" altLang="en-US" sz="1100" i="1" dirty="0" smtClean="0"/>
              <a:t>Stomach </a:t>
            </a:r>
            <a:r>
              <a:rPr lang="en-US" altLang="en-US" sz="1100" i="1" dirty="0"/>
              <a:t>&amp; </a:t>
            </a:r>
            <a:r>
              <a:rPr lang="en-US" altLang="en-US" sz="1100" i="1" dirty="0" smtClean="0"/>
              <a:t>intestines, </a:t>
            </a:r>
            <a:r>
              <a:rPr lang="en-US" altLang="en-US" sz="1100" i="1" smtClean="0"/>
              <a:t>Liver, Pancreas</a:t>
            </a:r>
            <a:endParaRPr lang="en-US" altLang="en-US" sz="1100" i="1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64857" y="0"/>
            <a:ext cx="310734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Animal Systems Notes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87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288" y="28575"/>
            <a:ext cx="2971800" cy="1366838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Systems involved in Regulation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213" y="5486400"/>
            <a:ext cx="2901950" cy="13716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Systems involved in Reproduction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49074" y="5486400"/>
            <a:ext cx="2971800" cy="13716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Systems involved in Defense from Injury/Illness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149074" y="0"/>
            <a:ext cx="2971800" cy="1366838"/>
          </a:xfrm>
          <a:prstGeom prst="rect">
            <a:avLst/>
          </a:prstGeom>
          <a:noFill/>
          <a:ln w="9525">
            <a:solidFill>
              <a:srgbClr val="8D0C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Systems involved in Nutrient Absorption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  <a:sym typeface="Wingdings" pitchFamily="2" charset="2"/>
              </a:rPr>
              <a:t>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______________________________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6063" y="1490518"/>
            <a:ext cx="2508250" cy="2057400"/>
          </a:xfrm>
          <a:prstGeom prst="rect">
            <a:avLst/>
          </a:prstGeom>
          <a:noFill/>
          <a:ln w="12700">
            <a:solidFill>
              <a:srgbClr val="8D0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Lymphatic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Organs: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lang="en-US" altLang="en-US" sz="1050" i="1" dirty="0" smtClean="0"/>
              <a:t>Lymph </a:t>
            </a:r>
            <a:r>
              <a:rPr lang="en-US" altLang="en-US" sz="1050" i="1" dirty="0"/>
              <a:t>nodes &amp; </a:t>
            </a:r>
            <a:r>
              <a:rPr lang="en-US" altLang="en-US" sz="1050" i="1" dirty="0" smtClean="0"/>
              <a:t>vessels, Spleen, Bone marrow, Thymus</a:t>
            </a:r>
            <a:endParaRPr lang="en-US" altLang="en-US" sz="1050" i="1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8349" y="3549072"/>
            <a:ext cx="2515177" cy="1937328"/>
          </a:xfrm>
          <a:prstGeom prst="rect">
            <a:avLst/>
          </a:prstGeom>
          <a:noFill/>
          <a:ln w="12700">
            <a:solidFill>
              <a:srgbClr val="8D0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Excretory</a:t>
            </a:r>
            <a:r>
              <a:rPr lang="en-US" altLang="en-US" sz="1100" b="1" dirty="0" smtClean="0">
                <a:latin typeface="Cambria" pitchFamily="18" charset="0"/>
                <a:cs typeface="Arial" pitchFamily="34" charset="0"/>
              </a:rPr>
              <a:t>/ Urinary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System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Organs: </a:t>
            </a:r>
            <a:r>
              <a:rPr lang="en-US" altLang="en-US" sz="1100" i="1" dirty="0" smtClean="0"/>
              <a:t>Kidneys, Bladder</a:t>
            </a:r>
            <a:endParaRPr lang="en-US" altLang="en-US" sz="1100" i="1" dirty="0"/>
          </a:p>
          <a:p>
            <a:r>
              <a:rPr lang="en-US" altLang="en-US" sz="1100" i="1" dirty="0"/>
              <a:t>Urethra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76600" y="872836"/>
            <a:ext cx="2508250" cy="2057400"/>
          </a:xfrm>
          <a:prstGeom prst="rect">
            <a:avLst/>
          </a:prstGeom>
          <a:noFill/>
          <a:ln w="12700">
            <a:solidFill>
              <a:srgbClr val="8D0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Immune System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altLang="en-US" sz="1200" b="1" dirty="0">
                <a:latin typeface="Cambria" pitchFamily="18" charset="0"/>
                <a:cs typeface="Arial" pitchFamily="34" charset="0"/>
              </a:rPr>
              <a:t>Primary Functions: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altLang="en-US" sz="1200" b="1" dirty="0">
              <a:latin typeface="Cambria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altLang="en-US" sz="1200" dirty="0">
              <a:latin typeface="Cambria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altLang="en-US" sz="1200" b="1" dirty="0">
                <a:latin typeface="Cambria" pitchFamily="18" charset="0"/>
                <a:cs typeface="Arial" pitchFamily="34" charset="0"/>
              </a:rPr>
              <a:t>Major Organs: </a:t>
            </a:r>
            <a:r>
              <a:rPr lang="en-US" altLang="en-US" sz="1100" i="1" dirty="0"/>
              <a:t>Lymph nodes &amp; vessels, Spleen, Bone marrow, Thymus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283527" y="3124200"/>
            <a:ext cx="2508250" cy="2057400"/>
          </a:xfrm>
          <a:prstGeom prst="rect">
            <a:avLst/>
          </a:prstGeom>
          <a:noFill/>
          <a:ln w="12700">
            <a:solidFill>
              <a:srgbClr val="8D0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Endocrine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: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Organs: </a:t>
            </a:r>
            <a:r>
              <a:rPr lang="en-US" altLang="en-US" sz="1100" i="1" dirty="0" smtClean="0"/>
              <a:t>Thyroid </a:t>
            </a:r>
            <a:r>
              <a:rPr lang="en-US" altLang="en-US" sz="1100" i="1" dirty="0"/>
              <a:t>&amp; Pituitary glands</a:t>
            </a:r>
          </a:p>
          <a:p>
            <a:r>
              <a:rPr lang="en-US" altLang="en-US" sz="1100" i="1" dirty="0"/>
              <a:t>Testes &amp; ovaries</a:t>
            </a:r>
          </a:p>
          <a:p>
            <a:r>
              <a:rPr lang="en-US" altLang="en-US" sz="1100" i="1" dirty="0"/>
              <a:t>Many organs from other systems have endocrine function (Ex. Stomach, pancreas, etc.)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791777" y="3452812"/>
            <a:ext cx="2590800" cy="196272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Reproductive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Organs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: </a:t>
            </a:r>
            <a:r>
              <a:rPr lang="en-US" altLang="en-US" sz="1100" i="1" dirty="0"/>
              <a:t>Uterus &amp; ovaries</a:t>
            </a:r>
          </a:p>
          <a:p>
            <a:r>
              <a:rPr lang="en-US" altLang="en-US" sz="1100" i="1" dirty="0"/>
              <a:t>Penis &amp; testes</a:t>
            </a:r>
          </a:p>
          <a:p>
            <a:r>
              <a:rPr lang="en-US" altLang="en-US" sz="1100" i="1" dirty="0"/>
              <a:t>Testes &amp; ovaries are also part of the endocrine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404255" y="1395413"/>
            <a:ext cx="2507690" cy="205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Respiratory System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Primary Functions: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Major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Organs: </a:t>
            </a:r>
            <a:r>
              <a:rPr lang="en-US" altLang="en-US" sz="1100" i="1" dirty="0" smtClean="0"/>
              <a:t>Lungs</a:t>
            </a:r>
            <a:endParaRPr lang="en-US" altLang="en-US" sz="1100" i="1" dirty="0"/>
          </a:p>
          <a:p>
            <a:r>
              <a:rPr lang="en-US" altLang="en-US" sz="1100" i="1" dirty="0"/>
              <a:t>Trachea</a:t>
            </a:r>
          </a:p>
          <a:p>
            <a:r>
              <a:rPr lang="en-US" altLang="en-US" sz="1100" i="1" dirty="0"/>
              <a:t>Diaphragm (muscle under lungs)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64857" y="0"/>
            <a:ext cx="310734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Animal Systems Notes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83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331</Words>
  <Application>Microsoft Office PowerPoint</Application>
  <PresentationFormat>On-screen Show (4:3)</PresentationFormat>
  <Paragraphs>110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e131488</dc:creator>
  <cp:lastModifiedBy>e131488</cp:lastModifiedBy>
  <cp:revision>17</cp:revision>
  <dcterms:created xsi:type="dcterms:W3CDTF">2015-03-30T20:38:21Z</dcterms:created>
  <dcterms:modified xsi:type="dcterms:W3CDTF">2015-03-30T21:13:57Z</dcterms:modified>
</cp:coreProperties>
</file>